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8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7420" y="567690"/>
            <a:ext cx="3108959" cy="6902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5510" y="1736090"/>
            <a:ext cx="8272779" cy="1946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60230" y="6876090"/>
            <a:ext cx="13970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09" y="769620"/>
            <a:ext cx="930084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99-353 </a:t>
            </a:r>
            <a:r>
              <a:rPr spc="-15" dirty="0"/>
              <a:t>SolidWorks </a:t>
            </a:r>
            <a:r>
              <a:rPr spc="-5" dirty="0"/>
              <a:t>and Laser</a:t>
            </a:r>
            <a:r>
              <a:rPr spc="5" dirty="0"/>
              <a:t> </a:t>
            </a:r>
            <a:r>
              <a:rPr spc="-5" dirty="0"/>
              <a:t>Cutting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82850" y="2023109"/>
            <a:ext cx="510603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15" dirty="0">
                <a:solidFill>
                  <a:srgbClr val="0000FF"/>
                </a:solidFill>
                <a:latin typeface="Arial"/>
                <a:cs typeface="Arial"/>
              </a:rPr>
              <a:t>Working </a:t>
            </a:r>
            <a:r>
              <a:rPr sz="4400" spc="-5" dirty="0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r>
              <a:rPr sz="4400" spc="-3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0000FF"/>
                </a:solidFill>
                <a:latin typeface="Arial"/>
                <a:cs typeface="Arial"/>
              </a:rPr>
              <a:t>Acrylic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491739" y="3929126"/>
            <a:ext cx="4885055" cy="1376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0255" marR="759460" indent="1270" algn="ctr">
              <a:lnSpc>
                <a:spcPts val="3590"/>
              </a:lnSpc>
            </a:pPr>
            <a:r>
              <a:rPr sz="3200" dirty="0">
                <a:latin typeface="Arial"/>
                <a:cs typeface="Arial"/>
              </a:rPr>
              <a:t>Dave </a:t>
            </a:r>
            <a:r>
              <a:rPr sz="3200" spc="-40" dirty="0">
                <a:latin typeface="Arial"/>
                <a:cs typeface="Arial"/>
              </a:rPr>
              <a:t>Touretzky  </a:t>
            </a:r>
            <a:r>
              <a:rPr sz="3200" spc="-5" dirty="0">
                <a:latin typeface="Arial"/>
                <a:cs typeface="Arial"/>
              </a:rPr>
              <a:t>Computer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Science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3510"/>
              </a:lnSpc>
            </a:pPr>
            <a:r>
              <a:rPr sz="3200" dirty="0">
                <a:latin typeface="Arial"/>
                <a:cs typeface="Arial"/>
              </a:rPr>
              <a:t>Carnegie </a:t>
            </a:r>
            <a:r>
              <a:rPr sz="3200" spc="-5" dirty="0">
                <a:latin typeface="Arial"/>
                <a:cs typeface="Arial"/>
              </a:rPr>
              <a:t>Mellon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University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4130" y="567690"/>
            <a:ext cx="747966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Acrylic Comes in Many</a:t>
            </a:r>
            <a:r>
              <a:rPr spc="-15" dirty="0"/>
              <a:t> </a:t>
            </a:r>
            <a:r>
              <a:rPr spc="-5" dirty="0"/>
              <a:t>Colors</a:t>
            </a:r>
          </a:p>
        </p:txBody>
      </p:sp>
      <p:sp>
        <p:nvSpPr>
          <p:cNvPr id="3" name="object 3"/>
          <p:cNvSpPr/>
          <p:nvPr/>
        </p:nvSpPr>
        <p:spPr>
          <a:xfrm>
            <a:off x="151129" y="1845310"/>
            <a:ext cx="9072880" cy="4986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6570" y="567690"/>
            <a:ext cx="400050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What Is</a:t>
            </a:r>
            <a:r>
              <a:rPr spc="-330" dirty="0"/>
              <a:t> </a:t>
            </a:r>
            <a:r>
              <a:rPr dirty="0"/>
              <a:t>Acrylic?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817370"/>
            <a:ext cx="151765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235" dirty="0"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4080" y="1695450"/>
            <a:ext cx="4491990" cy="841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70"/>
              </a:lnSpc>
            </a:pPr>
            <a:r>
              <a:rPr sz="2750" spc="-5" dirty="0">
                <a:latin typeface="Arial"/>
                <a:cs typeface="Arial"/>
              </a:rPr>
              <a:t>Polymer </a:t>
            </a:r>
            <a:r>
              <a:rPr sz="2750" spc="-10" dirty="0">
                <a:latin typeface="Arial"/>
                <a:cs typeface="Arial"/>
              </a:rPr>
              <a:t>of </a:t>
            </a:r>
            <a:r>
              <a:rPr sz="2750" dirty="0">
                <a:latin typeface="Arial"/>
                <a:cs typeface="Arial"/>
              </a:rPr>
              <a:t>acrylic</a:t>
            </a:r>
            <a:r>
              <a:rPr sz="2750" spc="45" dirty="0">
                <a:latin typeface="Arial"/>
                <a:cs typeface="Arial"/>
              </a:rPr>
              <a:t> </a:t>
            </a:r>
            <a:r>
              <a:rPr sz="2750" spc="-5" dirty="0">
                <a:latin typeface="Arial"/>
                <a:cs typeface="Arial"/>
              </a:rPr>
              <a:t>acid:</a:t>
            </a:r>
            <a:endParaRPr sz="2750">
              <a:latin typeface="Arial"/>
              <a:cs typeface="Arial"/>
            </a:endParaRPr>
          </a:p>
          <a:p>
            <a:pPr marL="309245">
              <a:lnSpc>
                <a:spcPts val="3210"/>
              </a:lnSpc>
            </a:pPr>
            <a:r>
              <a:rPr sz="2750" spc="20" dirty="0">
                <a:latin typeface="Arial"/>
                <a:cs typeface="Arial"/>
              </a:rPr>
              <a:t>poly (methyl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spc="20" dirty="0">
                <a:latin typeface="Arial"/>
                <a:cs typeface="Arial"/>
              </a:rPr>
              <a:t>methacrylate)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5554979"/>
            <a:ext cx="151765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235" dirty="0"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6108700"/>
            <a:ext cx="151765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235" dirty="0">
                <a:latin typeface="Calibri"/>
                <a:cs typeface="Calibri"/>
              </a:rPr>
              <a:t>●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4080" y="5438140"/>
            <a:ext cx="8495030" cy="139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15" dirty="0">
                <a:latin typeface="Arial"/>
                <a:cs typeface="Arial"/>
              </a:rPr>
              <a:t>Also </a:t>
            </a:r>
            <a:r>
              <a:rPr sz="2750" spc="25" dirty="0">
                <a:latin typeface="Arial"/>
                <a:cs typeface="Arial"/>
              </a:rPr>
              <a:t>known </a:t>
            </a:r>
            <a:r>
              <a:rPr sz="2750" spc="20" dirty="0">
                <a:latin typeface="Arial"/>
                <a:cs typeface="Arial"/>
              </a:rPr>
              <a:t>as </a:t>
            </a:r>
            <a:r>
              <a:rPr sz="2750" spc="15" dirty="0">
                <a:latin typeface="Arial"/>
                <a:cs typeface="Arial"/>
              </a:rPr>
              <a:t>Plexiglass, Lucite,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20" dirty="0">
                <a:latin typeface="Arial"/>
                <a:cs typeface="Arial"/>
              </a:rPr>
              <a:t>Perspex...</a:t>
            </a:r>
            <a:endParaRPr sz="2750">
              <a:latin typeface="Arial"/>
              <a:cs typeface="Arial"/>
            </a:endParaRPr>
          </a:p>
          <a:p>
            <a:pPr marL="12700" marR="5080">
              <a:lnSpc>
                <a:spcPts val="3130"/>
              </a:lnSpc>
              <a:spcBef>
                <a:spcPts val="1315"/>
              </a:spcBef>
            </a:pPr>
            <a:r>
              <a:rPr sz="2750" spc="-5" dirty="0">
                <a:latin typeface="Arial"/>
                <a:cs typeface="Arial"/>
              </a:rPr>
              <a:t>Can be either </a:t>
            </a:r>
            <a:r>
              <a:rPr sz="2750" i="1" spc="-5" dirty="0">
                <a:latin typeface="Arial"/>
                <a:cs typeface="Arial"/>
              </a:rPr>
              <a:t>cast </a:t>
            </a:r>
            <a:r>
              <a:rPr sz="2750" spc="-5" dirty="0">
                <a:latin typeface="Arial"/>
                <a:cs typeface="Arial"/>
              </a:rPr>
              <a:t>or </a:t>
            </a:r>
            <a:r>
              <a:rPr sz="2750" i="1" spc="-5" dirty="0">
                <a:latin typeface="Arial"/>
                <a:cs typeface="Arial"/>
              </a:rPr>
              <a:t>extruded. </a:t>
            </a:r>
            <a:r>
              <a:rPr sz="2750" spc="-5" dirty="0">
                <a:latin typeface="Arial"/>
                <a:cs typeface="Arial"/>
              </a:rPr>
              <a:t>Cast </a:t>
            </a:r>
            <a:r>
              <a:rPr sz="2750" spc="-10" dirty="0">
                <a:latin typeface="Arial"/>
                <a:cs typeface="Arial"/>
              </a:rPr>
              <a:t>is </a:t>
            </a:r>
            <a:r>
              <a:rPr sz="2750" spc="-5" dirty="0">
                <a:latin typeface="Arial"/>
                <a:cs typeface="Arial"/>
              </a:rPr>
              <a:t>better for laser  </a:t>
            </a:r>
            <a:r>
              <a:rPr sz="2750" spc="15" dirty="0">
                <a:latin typeface="Arial"/>
                <a:cs typeface="Arial"/>
              </a:rPr>
              <a:t>cutting; </a:t>
            </a:r>
            <a:r>
              <a:rPr sz="2750" spc="20" dirty="0">
                <a:latin typeface="Arial"/>
                <a:cs typeface="Arial"/>
              </a:rPr>
              <a:t>extruded </a:t>
            </a:r>
            <a:r>
              <a:rPr sz="2750" spc="15" dirty="0">
                <a:latin typeface="Arial"/>
                <a:cs typeface="Arial"/>
              </a:rPr>
              <a:t>is </a:t>
            </a:r>
            <a:r>
              <a:rPr sz="2750" spc="20" dirty="0">
                <a:latin typeface="Arial"/>
                <a:cs typeface="Arial"/>
              </a:rPr>
              <a:t>easier </a:t>
            </a:r>
            <a:r>
              <a:rPr sz="2750" spc="15" dirty="0">
                <a:latin typeface="Arial"/>
                <a:cs typeface="Arial"/>
              </a:rPr>
              <a:t>to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spc="20" dirty="0">
                <a:latin typeface="Arial"/>
                <a:cs typeface="Arial"/>
              </a:rPr>
              <a:t>thermoform.</a:t>
            </a:r>
            <a:endParaRPr sz="27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28239" y="3096260"/>
            <a:ext cx="2265680" cy="1450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2850" y="1866900"/>
            <a:ext cx="2307590" cy="3102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41979" y="4756150"/>
            <a:ext cx="6172835" cy="578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Acrylic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acid</a:t>
            </a:r>
            <a:endParaRPr sz="1800">
              <a:latin typeface="Arial"/>
              <a:cs typeface="Arial"/>
            </a:endParaRPr>
          </a:p>
          <a:p>
            <a:pPr marL="3268979">
              <a:lnSpc>
                <a:spcPct val="100000"/>
              </a:lnSpc>
              <a:spcBef>
                <a:spcPts val="11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poly (methyl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methacrylate)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039" y="567690"/>
            <a:ext cx="486092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Thickness</a:t>
            </a:r>
            <a:r>
              <a:rPr spc="-55" dirty="0"/>
              <a:t> </a:t>
            </a:r>
            <a:r>
              <a:rPr spc="-45" dirty="0"/>
              <a:t>Variance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869440"/>
            <a:ext cx="16827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75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900" y="2495550"/>
            <a:ext cx="16827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75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900" y="4187190"/>
            <a:ext cx="16827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75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900" y="4813300"/>
            <a:ext cx="16827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75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900" y="6504940"/>
            <a:ext cx="168275" cy="24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75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400" y="1581371"/>
            <a:ext cx="7992745" cy="5285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6040">
              <a:lnSpc>
                <a:spcPct val="131700"/>
              </a:lnSpc>
            </a:pPr>
            <a:r>
              <a:rPr sz="3100" spc="-10" dirty="0">
                <a:latin typeface="Arial"/>
                <a:cs typeface="Arial"/>
              </a:rPr>
              <a:t>We </a:t>
            </a:r>
            <a:r>
              <a:rPr sz="3100" spc="-5" dirty="0">
                <a:latin typeface="Arial"/>
                <a:cs typeface="Arial"/>
              </a:rPr>
              <a:t>order </a:t>
            </a:r>
            <a:r>
              <a:rPr sz="3100" spc="-10" dirty="0">
                <a:latin typeface="Arial"/>
                <a:cs typeface="Arial"/>
              </a:rPr>
              <a:t>1/8 </a:t>
            </a:r>
            <a:r>
              <a:rPr sz="3100" spc="-5" dirty="0">
                <a:latin typeface="Arial"/>
                <a:cs typeface="Arial"/>
              </a:rPr>
              <a:t>inch cast </a:t>
            </a:r>
            <a:r>
              <a:rPr sz="3100" dirty="0">
                <a:latin typeface="Arial"/>
                <a:cs typeface="Arial"/>
              </a:rPr>
              <a:t>acrylic </a:t>
            </a:r>
            <a:r>
              <a:rPr sz="3100" spc="-5" dirty="0">
                <a:latin typeface="Arial"/>
                <a:cs typeface="Arial"/>
              </a:rPr>
              <a:t>sheets.  </a:t>
            </a:r>
            <a:r>
              <a:rPr sz="3100" spc="20" dirty="0">
                <a:latin typeface="Arial"/>
                <a:cs typeface="Arial"/>
              </a:rPr>
              <a:t>What </a:t>
            </a:r>
            <a:r>
              <a:rPr sz="3100" spc="25" dirty="0">
                <a:latin typeface="Arial"/>
                <a:cs typeface="Arial"/>
              </a:rPr>
              <a:t>we</a:t>
            </a:r>
            <a:r>
              <a:rPr sz="3100" spc="-80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get:</a:t>
            </a:r>
            <a:endParaRPr sz="3100">
              <a:latin typeface="Arial"/>
              <a:cs typeface="Arial"/>
            </a:endParaRPr>
          </a:p>
          <a:p>
            <a:pPr marL="436880" indent="-317500">
              <a:lnSpc>
                <a:spcPct val="100000"/>
              </a:lnSpc>
              <a:spcBef>
                <a:spcPts val="1190"/>
              </a:spcBef>
              <a:buSzPct val="74545"/>
              <a:buFont typeface="Calibri"/>
              <a:buChar char="–"/>
              <a:tabLst>
                <a:tab pos="436245" algn="l"/>
                <a:tab pos="436880" algn="l"/>
              </a:tabLst>
            </a:pPr>
            <a:r>
              <a:rPr sz="2750" spc="-5" dirty="0">
                <a:latin typeface="Arial"/>
                <a:cs typeface="Arial"/>
              </a:rPr>
              <a:t>Sometimes 0.125 inch</a:t>
            </a:r>
            <a:r>
              <a:rPr sz="2750" spc="-75" dirty="0">
                <a:latin typeface="Arial"/>
                <a:cs typeface="Arial"/>
              </a:rPr>
              <a:t> </a:t>
            </a:r>
            <a:r>
              <a:rPr sz="2750" spc="-5" dirty="0">
                <a:latin typeface="Arial"/>
                <a:cs typeface="Arial"/>
              </a:rPr>
              <a:t>sheets.</a:t>
            </a:r>
            <a:endParaRPr sz="2750">
              <a:latin typeface="Arial"/>
              <a:cs typeface="Arial"/>
            </a:endParaRPr>
          </a:p>
          <a:p>
            <a:pPr marL="436880" indent="-317500">
              <a:lnSpc>
                <a:spcPct val="100000"/>
              </a:lnSpc>
              <a:spcBef>
                <a:spcPts val="890"/>
              </a:spcBef>
              <a:buSzPct val="72727"/>
              <a:buFont typeface="Calibri"/>
              <a:buChar char="–"/>
              <a:tabLst>
                <a:tab pos="436245" algn="l"/>
                <a:tab pos="436880" algn="l"/>
              </a:tabLst>
            </a:pPr>
            <a:r>
              <a:rPr sz="2750" spc="-5" dirty="0">
                <a:latin typeface="Arial"/>
                <a:cs typeface="Arial"/>
              </a:rPr>
              <a:t>Sometimes 0.118 inch (3 </a:t>
            </a:r>
            <a:r>
              <a:rPr sz="2750" dirty="0">
                <a:latin typeface="Arial"/>
                <a:cs typeface="Arial"/>
              </a:rPr>
              <a:t>mm)</a:t>
            </a:r>
            <a:r>
              <a:rPr sz="2750" spc="-85" dirty="0">
                <a:latin typeface="Arial"/>
                <a:cs typeface="Arial"/>
              </a:rPr>
              <a:t> </a:t>
            </a:r>
            <a:r>
              <a:rPr sz="2750" spc="-5" dirty="0">
                <a:latin typeface="Arial"/>
                <a:cs typeface="Arial"/>
              </a:rPr>
              <a:t>sheets.</a:t>
            </a:r>
            <a:endParaRPr sz="2750">
              <a:latin typeface="Arial"/>
              <a:cs typeface="Arial"/>
            </a:endParaRPr>
          </a:p>
          <a:p>
            <a:pPr marL="12700" marR="5080">
              <a:lnSpc>
                <a:spcPts val="4930"/>
              </a:lnSpc>
              <a:spcBef>
                <a:spcPts val="75"/>
              </a:spcBef>
            </a:pPr>
            <a:r>
              <a:rPr sz="3100" dirty="0">
                <a:latin typeface="Arial"/>
                <a:cs typeface="Arial"/>
              </a:rPr>
              <a:t>Thickness </a:t>
            </a:r>
            <a:r>
              <a:rPr sz="3100" spc="-5" dirty="0">
                <a:latin typeface="Arial"/>
                <a:cs typeface="Arial"/>
              </a:rPr>
              <a:t>tolerance +0.015 to -0.025 </a:t>
            </a:r>
            <a:r>
              <a:rPr sz="3100" spc="5" dirty="0">
                <a:latin typeface="Arial"/>
                <a:cs typeface="Arial"/>
              </a:rPr>
              <a:t>inches.  </a:t>
            </a:r>
            <a:r>
              <a:rPr sz="3100" spc="-5" dirty="0">
                <a:latin typeface="Arial"/>
                <a:cs typeface="Arial"/>
              </a:rPr>
              <a:t>Thickness </a:t>
            </a:r>
            <a:r>
              <a:rPr sz="3100" spc="-10" dirty="0">
                <a:latin typeface="Arial"/>
                <a:cs typeface="Arial"/>
              </a:rPr>
              <a:t>can</a:t>
            </a:r>
            <a:r>
              <a:rPr sz="3100" spc="-5" dirty="0">
                <a:latin typeface="Arial"/>
                <a:cs typeface="Arial"/>
              </a:rPr>
              <a:t> vary:</a:t>
            </a:r>
            <a:endParaRPr sz="3100">
              <a:latin typeface="Arial"/>
              <a:cs typeface="Arial"/>
            </a:endParaRPr>
          </a:p>
          <a:p>
            <a:pPr marL="436880" indent="-317500">
              <a:lnSpc>
                <a:spcPct val="100000"/>
              </a:lnSpc>
              <a:spcBef>
                <a:spcPts val="819"/>
              </a:spcBef>
              <a:buSzPct val="74545"/>
              <a:buFont typeface="Calibri"/>
              <a:buChar char="–"/>
              <a:tabLst>
                <a:tab pos="436245" algn="l"/>
                <a:tab pos="436880" algn="l"/>
              </a:tabLst>
            </a:pPr>
            <a:r>
              <a:rPr sz="2750" spc="-10" dirty="0">
                <a:latin typeface="Arial"/>
                <a:cs typeface="Arial"/>
              </a:rPr>
              <a:t>From </a:t>
            </a:r>
            <a:r>
              <a:rPr sz="2750" spc="-5" dirty="0">
                <a:latin typeface="Arial"/>
                <a:cs typeface="Arial"/>
              </a:rPr>
              <a:t>one batch </a:t>
            </a:r>
            <a:r>
              <a:rPr sz="2750" dirty="0">
                <a:latin typeface="Arial"/>
                <a:cs typeface="Arial"/>
              </a:rPr>
              <a:t>to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another</a:t>
            </a:r>
            <a:endParaRPr sz="2750">
              <a:latin typeface="Arial"/>
              <a:cs typeface="Arial"/>
            </a:endParaRPr>
          </a:p>
          <a:p>
            <a:pPr marL="436880" indent="-317500">
              <a:lnSpc>
                <a:spcPct val="100000"/>
              </a:lnSpc>
              <a:spcBef>
                <a:spcPts val="885"/>
              </a:spcBef>
              <a:buSzPct val="74545"/>
              <a:buFont typeface="Calibri"/>
              <a:buChar char="–"/>
              <a:tabLst>
                <a:tab pos="436245" algn="l"/>
                <a:tab pos="436880" algn="l"/>
              </a:tabLst>
            </a:pPr>
            <a:r>
              <a:rPr sz="2750" spc="-10" dirty="0">
                <a:latin typeface="Arial"/>
                <a:cs typeface="Arial"/>
              </a:rPr>
              <a:t>From </a:t>
            </a:r>
            <a:r>
              <a:rPr sz="2750" spc="-5" dirty="0">
                <a:latin typeface="Arial"/>
                <a:cs typeface="Arial"/>
              </a:rPr>
              <a:t>one </a:t>
            </a:r>
            <a:r>
              <a:rPr sz="2750" spc="-10" dirty="0">
                <a:latin typeface="Arial"/>
                <a:cs typeface="Arial"/>
              </a:rPr>
              <a:t>edge </a:t>
            </a:r>
            <a:r>
              <a:rPr sz="2750" spc="-5" dirty="0">
                <a:latin typeface="Arial"/>
                <a:cs typeface="Arial"/>
              </a:rPr>
              <a:t>of </a:t>
            </a:r>
            <a:r>
              <a:rPr sz="2750" dirty="0">
                <a:latin typeface="Arial"/>
                <a:cs typeface="Arial"/>
              </a:rPr>
              <a:t>a </a:t>
            </a:r>
            <a:r>
              <a:rPr sz="2750" spc="-5" dirty="0">
                <a:latin typeface="Arial"/>
                <a:cs typeface="Arial"/>
              </a:rPr>
              <a:t>sheet to the other</a:t>
            </a:r>
            <a:r>
              <a:rPr sz="2750" spc="-25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edge!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100" spc="-5" dirty="0">
                <a:latin typeface="Arial"/>
                <a:cs typeface="Arial"/>
              </a:rPr>
              <a:t>Thickness matters for press</a:t>
            </a:r>
            <a:r>
              <a:rPr sz="3100" spc="50" dirty="0">
                <a:latin typeface="Arial"/>
                <a:cs typeface="Arial"/>
              </a:rPr>
              <a:t> </a:t>
            </a:r>
            <a:r>
              <a:rPr sz="3100" spc="-10" dirty="0">
                <a:latin typeface="Arial"/>
                <a:cs typeface="Arial"/>
              </a:rPr>
              <a:t>fit.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72930" y="6869430"/>
            <a:ext cx="11430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53740" y="567690"/>
            <a:ext cx="3565525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Cutting</a:t>
            </a:r>
            <a:r>
              <a:rPr spc="-315" dirty="0"/>
              <a:t> </a:t>
            </a:r>
            <a:r>
              <a:rPr spc="-5" dirty="0"/>
              <a:t>Acrylic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4359" y="1870709"/>
            <a:ext cx="16383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70" dirty="0"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510" y="1736090"/>
            <a:ext cx="4156710" cy="156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50" spc="10" dirty="0">
                <a:latin typeface="Arial"/>
                <a:cs typeface="Arial"/>
              </a:rPr>
              <a:t>For </a:t>
            </a:r>
            <a:r>
              <a:rPr sz="3050" spc="5" dirty="0">
                <a:latin typeface="Arial"/>
                <a:cs typeface="Arial"/>
              </a:rPr>
              <a:t>1/8 inch </a:t>
            </a:r>
            <a:r>
              <a:rPr sz="3050" spc="10" dirty="0">
                <a:latin typeface="Arial"/>
                <a:cs typeface="Arial"/>
              </a:rPr>
              <a:t>acrylic</a:t>
            </a:r>
            <a:r>
              <a:rPr sz="3050" spc="-40" dirty="0">
                <a:latin typeface="Arial"/>
                <a:cs typeface="Arial"/>
              </a:rPr>
              <a:t> </a:t>
            </a:r>
            <a:r>
              <a:rPr sz="3050" spc="10" dirty="0">
                <a:latin typeface="Arial"/>
                <a:cs typeface="Arial"/>
              </a:rPr>
              <a:t>use:</a:t>
            </a:r>
            <a:endParaRPr sz="3050">
              <a:latin typeface="Arial"/>
              <a:cs typeface="Arial"/>
            </a:endParaRPr>
          </a:p>
          <a:p>
            <a:pPr marL="427990" indent="-311150">
              <a:lnSpc>
                <a:spcPct val="100000"/>
              </a:lnSpc>
              <a:spcBef>
                <a:spcPts val="1210"/>
              </a:spcBef>
              <a:buSzPct val="75471"/>
              <a:buFont typeface="Calibri"/>
              <a:buChar char="–"/>
              <a:tabLst>
                <a:tab pos="427355" algn="l"/>
                <a:tab pos="427990" algn="l"/>
              </a:tabLst>
            </a:pPr>
            <a:r>
              <a:rPr sz="2650" spc="20" dirty="0">
                <a:latin typeface="Arial"/>
                <a:cs typeface="Arial"/>
              </a:rPr>
              <a:t>Speed </a:t>
            </a:r>
            <a:r>
              <a:rPr sz="2650" spc="25" dirty="0">
                <a:latin typeface="Arial"/>
                <a:cs typeface="Arial"/>
              </a:rPr>
              <a:t>16</a:t>
            </a:r>
            <a:r>
              <a:rPr sz="2650" spc="-80" dirty="0">
                <a:latin typeface="Arial"/>
                <a:cs typeface="Arial"/>
              </a:rPr>
              <a:t> </a:t>
            </a:r>
            <a:r>
              <a:rPr sz="2650" spc="25" dirty="0">
                <a:latin typeface="Arial"/>
                <a:cs typeface="Arial"/>
              </a:rPr>
              <a:t>mm/sec</a:t>
            </a:r>
            <a:endParaRPr sz="2650">
              <a:latin typeface="Arial"/>
              <a:cs typeface="Arial"/>
            </a:endParaRPr>
          </a:p>
          <a:p>
            <a:pPr marL="427990" indent="-311150">
              <a:lnSpc>
                <a:spcPct val="100000"/>
              </a:lnSpc>
              <a:spcBef>
                <a:spcPts val="890"/>
              </a:spcBef>
              <a:buSzPct val="75471"/>
              <a:buFont typeface="Calibri"/>
              <a:buChar char="–"/>
              <a:tabLst>
                <a:tab pos="427355" algn="l"/>
                <a:tab pos="427990" algn="l"/>
              </a:tabLst>
            </a:pPr>
            <a:r>
              <a:rPr sz="2650" spc="-10" dirty="0">
                <a:latin typeface="Arial"/>
                <a:cs typeface="Arial"/>
              </a:rPr>
              <a:t>Power </a:t>
            </a:r>
            <a:r>
              <a:rPr sz="2650" spc="-5" dirty="0">
                <a:latin typeface="Arial"/>
                <a:cs typeface="Arial"/>
              </a:rPr>
              <a:t>level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-10" dirty="0">
                <a:latin typeface="Arial"/>
                <a:cs typeface="Arial"/>
              </a:rPr>
              <a:t>80%</a:t>
            </a:r>
            <a:endParaRPr sz="2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359" y="3910329"/>
            <a:ext cx="16383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70" dirty="0"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510" y="3776979"/>
            <a:ext cx="4156710" cy="156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50" spc="10" dirty="0">
                <a:latin typeface="Arial"/>
                <a:cs typeface="Arial"/>
              </a:rPr>
              <a:t>For </a:t>
            </a:r>
            <a:r>
              <a:rPr sz="3050" spc="5" dirty="0">
                <a:latin typeface="Arial"/>
                <a:cs typeface="Arial"/>
              </a:rPr>
              <a:t>1/4 inch </a:t>
            </a:r>
            <a:r>
              <a:rPr sz="3050" spc="10" dirty="0">
                <a:latin typeface="Arial"/>
                <a:cs typeface="Arial"/>
              </a:rPr>
              <a:t>acrylic</a:t>
            </a:r>
            <a:r>
              <a:rPr sz="3050" spc="-40" dirty="0">
                <a:latin typeface="Arial"/>
                <a:cs typeface="Arial"/>
              </a:rPr>
              <a:t> </a:t>
            </a:r>
            <a:r>
              <a:rPr sz="3050" spc="10" dirty="0">
                <a:latin typeface="Arial"/>
                <a:cs typeface="Arial"/>
              </a:rPr>
              <a:t>use:</a:t>
            </a:r>
            <a:endParaRPr sz="3050">
              <a:latin typeface="Arial"/>
              <a:cs typeface="Arial"/>
            </a:endParaRPr>
          </a:p>
          <a:p>
            <a:pPr marL="427990" indent="-311150">
              <a:lnSpc>
                <a:spcPct val="100000"/>
              </a:lnSpc>
              <a:spcBef>
                <a:spcPts val="1160"/>
              </a:spcBef>
              <a:buSzPct val="75471"/>
              <a:buFont typeface="Calibri"/>
              <a:buChar char="–"/>
              <a:tabLst>
                <a:tab pos="427355" algn="l"/>
                <a:tab pos="427990" algn="l"/>
              </a:tabLst>
            </a:pPr>
            <a:r>
              <a:rPr sz="2650" spc="-10" dirty="0">
                <a:latin typeface="Arial"/>
                <a:cs typeface="Arial"/>
              </a:rPr>
              <a:t>Speed </a:t>
            </a:r>
            <a:r>
              <a:rPr sz="2650" spc="-5" dirty="0">
                <a:latin typeface="Arial"/>
                <a:cs typeface="Arial"/>
              </a:rPr>
              <a:t>12</a:t>
            </a:r>
            <a:r>
              <a:rPr sz="2650" spc="-30" dirty="0">
                <a:latin typeface="Arial"/>
                <a:cs typeface="Arial"/>
              </a:rPr>
              <a:t> </a:t>
            </a:r>
            <a:r>
              <a:rPr sz="2650" spc="-5" dirty="0">
                <a:latin typeface="Arial"/>
                <a:cs typeface="Arial"/>
              </a:rPr>
              <a:t>mm/sec</a:t>
            </a:r>
            <a:endParaRPr sz="2650">
              <a:latin typeface="Arial"/>
              <a:cs typeface="Arial"/>
            </a:endParaRPr>
          </a:p>
          <a:p>
            <a:pPr marL="427990" indent="-311150">
              <a:lnSpc>
                <a:spcPct val="100000"/>
              </a:lnSpc>
              <a:spcBef>
                <a:spcPts val="920"/>
              </a:spcBef>
              <a:buSzPct val="75471"/>
              <a:buFont typeface="Calibri"/>
              <a:buChar char="–"/>
              <a:tabLst>
                <a:tab pos="427355" algn="l"/>
                <a:tab pos="427990" algn="l"/>
              </a:tabLst>
            </a:pPr>
            <a:r>
              <a:rPr sz="2650" spc="20" dirty="0">
                <a:latin typeface="Arial"/>
                <a:cs typeface="Arial"/>
              </a:rPr>
              <a:t>Power </a:t>
            </a:r>
            <a:r>
              <a:rPr sz="2650" spc="15" dirty="0">
                <a:latin typeface="Arial"/>
                <a:cs typeface="Arial"/>
              </a:rPr>
              <a:t>level</a:t>
            </a:r>
            <a:r>
              <a:rPr sz="2650" spc="-60" dirty="0">
                <a:latin typeface="Arial"/>
                <a:cs typeface="Arial"/>
              </a:rPr>
              <a:t> </a:t>
            </a:r>
            <a:r>
              <a:rPr sz="2650" spc="25" dirty="0">
                <a:latin typeface="Arial"/>
                <a:cs typeface="Arial"/>
              </a:rPr>
              <a:t>80%</a:t>
            </a:r>
            <a:endParaRPr sz="2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359" y="5951220"/>
            <a:ext cx="16383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70" dirty="0"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5510" y="5843899"/>
            <a:ext cx="8390255" cy="1334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4400"/>
              </a:lnSpc>
            </a:pPr>
            <a:r>
              <a:rPr sz="3050" spc="5" dirty="0">
                <a:latin typeface="Arial"/>
                <a:cs typeface="Arial"/>
              </a:rPr>
              <a:t>If the laser is </a:t>
            </a:r>
            <a:r>
              <a:rPr sz="3050" spc="10" dirty="0">
                <a:latin typeface="Arial"/>
                <a:cs typeface="Arial"/>
              </a:rPr>
              <a:t>having problems and not </a:t>
            </a:r>
            <a:r>
              <a:rPr sz="3050" spc="5" dirty="0">
                <a:latin typeface="Arial"/>
                <a:cs typeface="Arial"/>
              </a:rPr>
              <a:t>cutting all  the </a:t>
            </a:r>
            <a:r>
              <a:rPr sz="3050" spc="15" dirty="0">
                <a:latin typeface="Arial"/>
                <a:cs typeface="Arial"/>
              </a:rPr>
              <a:t>way </a:t>
            </a:r>
            <a:r>
              <a:rPr sz="3050" spc="5" dirty="0">
                <a:latin typeface="Arial"/>
                <a:cs typeface="Arial"/>
              </a:rPr>
              <a:t>through the </a:t>
            </a:r>
            <a:r>
              <a:rPr sz="3050" spc="10" dirty="0">
                <a:latin typeface="Arial"/>
                <a:cs typeface="Arial"/>
              </a:rPr>
              <a:t>sheet (could be a </a:t>
            </a:r>
            <a:r>
              <a:rPr sz="3050" spc="5" dirty="0">
                <a:latin typeface="Arial"/>
                <a:cs typeface="Arial"/>
              </a:rPr>
              <a:t>dirty </a:t>
            </a:r>
            <a:r>
              <a:rPr sz="3050" spc="10" dirty="0">
                <a:latin typeface="Arial"/>
                <a:cs typeface="Arial"/>
              </a:rPr>
              <a:t>lens  or focusing problem), reduce </a:t>
            </a:r>
            <a:r>
              <a:rPr sz="3050" spc="5" dirty="0">
                <a:latin typeface="Arial"/>
                <a:cs typeface="Arial"/>
              </a:rPr>
              <a:t>the </a:t>
            </a:r>
            <a:r>
              <a:rPr sz="3050" spc="10" dirty="0">
                <a:latin typeface="Arial"/>
                <a:cs typeface="Arial"/>
              </a:rPr>
              <a:t>speed</a:t>
            </a:r>
            <a:r>
              <a:rPr sz="3050" spc="-25" dirty="0">
                <a:latin typeface="Arial"/>
                <a:cs typeface="Arial"/>
              </a:rPr>
              <a:t> </a:t>
            </a:r>
            <a:r>
              <a:rPr sz="3050" spc="-20" dirty="0">
                <a:latin typeface="Arial"/>
                <a:cs typeface="Arial"/>
              </a:rPr>
              <a:t>slightly.</a:t>
            </a:r>
            <a:endParaRPr sz="3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72930" y="6869430"/>
            <a:ext cx="114300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6910" y="567690"/>
            <a:ext cx="617601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Acrylic </a:t>
            </a:r>
            <a:r>
              <a:rPr dirty="0"/>
              <a:t>vs. </a:t>
            </a:r>
            <a:r>
              <a:rPr spc="-5" dirty="0"/>
              <a:t>Other</a:t>
            </a:r>
            <a:r>
              <a:rPr spc="-25" dirty="0"/>
              <a:t> </a:t>
            </a:r>
            <a:r>
              <a:rPr spc="-5" dirty="0"/>
              <a:t>Plastics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9440" y="1869440"/>
            <a:ext cx="1708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54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3289" y="1733550"/>
            <a:ext cx="2490470" cy="2169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40410" algn="ctr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Acrylic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is: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10" dirty="0">
                <a:solidFill>
                  <a:srgbClr val="007F00"/>
                </a:solidFill>
                <a:latin typeface="Arial"/>
                <a:cs typeface="Arial"/>
              </a:rPr>
              <a:t>Colorful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10" dirty="0">
                <a:solidFill>
                  <a:srgbClr val="007F00"/>
                </a:solidFill>
                <a:latin typeface="Arial"/>
                <a:cs typeface="Arial"/>
              </a:rPr>
              <a:t>Inexpensive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0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Fragile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4770" y="1869440"/>
            <a:ext cx="1708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54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8620" y="1733550"/>
            <a:ext cx="3319145" cy="2169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Delrin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is: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1200"/>
              </a:spcBef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5" dirty="0">
                <a:latin typeface="Arial"/>
                <a:cs typeface="Arial"/>
              </a:rPr>
              <a:t>Black </a:t>
            </a:r>
            <a:r>
              <a:rPr sz="2800" b="1" spc="-10" dirty="0">
                <a:latin typeface="Arial"/>
                <a:cs typeface="Arial"/>
              </a:rPr>
              <a:t>or </a:t>
            </a:r>
            <a:r>
              <a:rPr sz="2800" b="1" dirty="0">
                <a:latin typeface="Arial"/>
                <a:cs typeface="Arial"/>
              </a:rPr>
              <a:t>tan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only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More</a:t>
            </a:r>
            <a:r>
              <a:rPr sz="28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expensive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0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10" dirty="0">
                <a:solidFill>
                  <a:srgbClr val="007F00"/>
                </a:solidFill>
                <a:latin typeface="Arial"/>
                <a:cs typeface="Arial"/>
              </a:rPr>
              <a:t>Stronger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8050" y="4742179"/>
            <a:ext cx="170815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95" dirty="0">
                <a:latin typeface="Calibri"/>
                <a:cs typeface="Calibri"/>
              </a:rPr>
              <a:t>●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1900" y="4598670"/>
            <a:ext cx="5097145" cy="2569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ABS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plastic:</a:t>
            </a:r>
            <a:endParaRPr sz="32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1200"/>
              </a:spcBef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5" dirty="0">
                <a:latin typeface="Arial"/>
                <a:cs typeface="Arial"/>
              </a:rPr>
              <a:t>Black/white/tan sheets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only</a:t>
            </a:r>
            <a:endParaRPr sz="2800">
              <a:latin typeface="Arial"/>
              <a:cs typeface="Arial"/>
            </a:endParaRPr>
          </a:p>
          <a:p>
            <a:pPr marL="444500" indent="-323850">
              <a:lnSpc>
                <a:spcPct val="100000"/>
              </a:lnSpc>
              <a:spcBef>
                <a:spcPts val="919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10" dirty="0">
                <a:solidFill>
                  <a:srgbClr val="007F00"/>
                </a:solidFill>
                <a:latin typeface="Arial"/>
                <a:cs typeface="Arial"/>
              </a:rPr>
              <a:t>Much</a:t>
            </a:r>
            <a:r>
              <a:rPr sz="2800" b="1" spc="-85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7F00"/>
                </a:solidFill>
                <a:latin typeface="Arial"/>
                <a:cs typeface="Arial"/>
              </a:rPr>
              <a:t>stronger</a:t>
            </a:r>
            <a:endParaRPr sz="2800">
              <a:latin typeface="Arial"/>
              <a:cs typeface="Arial"/>
            </a:endParaRPr>
          </a:p>
          <a:p>
            <a:pPr marL="444500" marR="1563370" indent="-323850">
              <a:lnSpc>
                <a:spcPts val="3140"/>
              </a:lnSpc>
              <a:spcBef>
                <a:spcPts val="1205"/>
              </a:spcBef>
              <a:buClr>
                <a:srgbClr val="000000"/>
              </a:buClr>
              <a:buSzPct val="75000"/>
              <a:buFont typeface="Calibri"/>
              <a:buChar char="–"/>
              <a:tabLst>
                <a:tab pos="443865" algn="l"/>
                <a:tab pos="444500" algn="l"/>
              </a:tabLst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Catches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fire in</a:t>
            </a:r>
            <a:r>
              <a:rPr sz="2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the  laser</a:t>
            </a:r>
            <a:r>
              <a:rPr sz="2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cutter!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4190" y="4411979"/>
            <a:ext cx="8873490" cy="0"/>
          </a:xfrm>
          <a:custGeom>
            <a:avLst/>
            <a:gdLst/>
            <a:ahLst/>
            <a:cxnLst/>
            <a:rect l="l" t="t" r="r" b="b"/>
            <a:pathLst>
              <a:path w="8873490">
                <a:moveTo>
                  <a:pt x="0" y="0"/>
                </a:moveTo>
                <a:lnTo>
                  <a:pt x="88734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84240" y="5744209"/>
            <a:ext cx="1689100" cy="168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7420" y="567690"/>
            <a:ext cx="310134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Cut</a:t>
            </a:r>
            <a:r>
              <a:rPr spc="-85" dirty="0"/>
              <a:t> </a:t>
            </a:r>
            <a:r>
              <a:rPr spc="-5" dirty="0"/>
              <a:t>Residue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359" y="1870709"/>
            <a:ext cx="16383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70" dirty="0"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5510" y="1736090"/>
            <a:ext cx="7867015" cy="194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50" spc="10" dirty="0">
                <a:latin typeface="Arial"/>
                <a:cs typeface="Arial"/>
              </a:rPr>
              <a:t>Sometimes parts are discolored due</a:t>
            </a:r>
            <a:r>
              <a:rPr sz="3050" spc="-40" dirty="0">
                <a:latin typeface="Arial"/>
                <a:cs typeface="Arial"/>
              </a:rPr>
              <a:t> </a:t>
            </a:r>
            <a:r>
              <a:rPr sz="3050" dirty="0">
                <a:latin typeface="Arial"/>
                <a:cs typeface="Arial"/>
              </a:rPr>
              <a:t>to:</a:t>
            </a:r>
            <a:endParaRPr sz="3050">
              <a:latin typeface="Arial"/>
              <a:cs typeface="Arial"/>
            </a:endParaRPr>
          </a:p>
          <a:p>
            <a:pPr marL="427990" indent="-311150">
              <a:lnSpc>
                <a:spcPct val="100000"/>
              </a:lnSpc>
              <a:spcBef>
                <a:spcPts val="1210"/>
              </a:spcBef>
              <a:buSzPct val="75471"/>
              <a:buFont typeface="Calibri"/>
              <a:buChar char="–"/>
              <a:tabLst>
                <a:tab pos="427355" algn="l"/>
                <a:tab pos="427990" algn="l"/>
              </a:tabLst>
            </a:pPr>
            <a:r>
              <a:rPr sz="2650" spc="20" dirty="0">
                <a:latin typeface="Arial"/>
                <a:cs typeface="Arial"/>
              </a:rPr>
              <a:t>Smoke/ash plume from the </a:t>
            </a:r>
            <a:r>
              <a:rPr sz="2650" spc="15" dirty="0">
                <a:latin typeface="Arial"/>
                <a:cs typeface="Arial"/>
              </a:rPr>
              <a:t>melting</a:t>
            </a:r>
            <a:r>
              <a:rPr sz="2650" spc="-10" dirty="0">
                <a:latin typeface="Arial"/>
                <a:cs typeface="Arial"/>
              </a:rPr>
              <a:t> </a:t>
            </a:r>
            <a:r>
              <a:rPr sz="2650" spc="15" dirty="0">
                <a:latin typeface="Arial"/>
                <a:cs typeface="Arial"/>
              </a:rPr>
              <a:t>plastic.</a:t>
            </a:r>
            <a:endParaRPr sz="2650">
              <a:latin typeface="Arial"/>
              <a:cs typeface="Arial"/>
            </a:endParaRPr>
          </a:p>
          <a:p>
            <a:pPr marL="427990" marR="5080" indent="-311150">
              <a:lnSpc>
                <a:spcPts val="3020"/>
              </a:lnSpc>
              <a:spcBef>
                <a:spcPts val="1175"/>
              </a:spcBef>
              <a:buSzPct val="75471"/>
              <a:buFont typeface="Calibri"/>
              <a:buChar char="–"/>
              <a:tabLst>
                <a:tab pos="427355" algn="l"/>
                <a:tab pos="427990" algn="l"/>
              </a:tabLst>
            </a:pPr>
            <a:r>
              <a:rPr sz="2650" spc="-10" dirty="0">
                <a:latin typeface="Arial"/>
                <a:cs typeface="Arial"/>
              </a:rPr>
              <a:t>Residue </a:t>
            </a:r>
            <a:r>
              <a:rPr sz="2650" spc="-5" dirty="0">
                <a:latin typeface="Arial"/>
                <a:cs typeface="Arial"/>
              </a:rPr>
              <a:t>from the honeycomb </a:t>
            </a:r>
            <a:r>
              <a:rPr sz="2650" spc="-10" dirty="0">
                <a:latin typeface="Arial"/>
                <a:cs typeface="Arial"/>
              </a:rPr>
              <a:t>bed </a:t>
            </a:r>
            <a:r>
              <a:rPr sz="2650" spc="-5" dirty="0">
                <a:latin typeface="Arial"/>
                <a:cs typeface="Arial"/>
              </a:rPr>
              <a:t>re-melting </a:t>
            </a:r>
            <a:r>
              <a:rPr sz="2650" spc="-10" dirty="0">
                <a:latin typeface="Arial"/>
                <a:cs typeface="Arial"/>
              </a:rPr>
              <a:t>and  </a:t>
            </a:r>
            <a:r>
              <a:rPr sz="2650" spc="20" dirty="0">
                <a:latin typeface="Arial"/>
                <a:cs typeface="Arial"/>
              </a:rPr>
              <a:t>contaminating </a:t>
            </a:r>
            <a:r>
              <a:rPr sz="2650" spc="15" dirty="0">
                <a:latin typeface="Arial"/>
                <a:cs typeface="Arial"/>
              </a:rPr>
              <a:t>the</a:t>
            </a:r>
            <a:r>
              <a:rPr sz="2650" spc="-55" dirty="0">
                <a:latin typeface="Arial"/>
                <a:cs typeface="Arial"/>
              </a:rPr>
              <a:t> </a:t>
            </a:r>
            <a:r>
              <a:rPr sz="2650" spc="15" dirty="0">
                <a:latin typeface="Arial"/>
                <a:cs typeface="Arial"/>
              </a:rPr>
              <a:t>part.</a:t>
            </a:r>
            <a:endParaRPr sz="2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359" y="4295140"/>
            <a:ext cx="16383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70" dirty="0"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4359" y="5345429"/>
            <a:ext cx="16383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270" dirty="0">
                <a:latin typeface="Calibri"/>
                <a:cs typeface="Calibri"/>
              </a:rPr>
              <a:t>●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510" y="4198620"/>
            <a:ext cx="8243570" cy="193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2105">
              <a:lnSpc>
                <a:spcPts val="3450"/>
              </a:lnSpc>
            </a:pPr>
            <a:r>
              <a:rPr sz="3050" spc="10" dirty="0">
                <a:latin typeface="Arial"/>
                <a:cs typeface="Arial"/>
              </a:rPr>
              <a:t>Wiping </a:t>
            </a:r>
            <a:r>
              <a:rPr sz="3050" spc="5" dirty="0">
                <a:latin typeface="Arial"/>
                <a:cs typeface="Arial"/>
              </a:rPr>
              <a:t>with </a:t>
            </a:r>
            <a:r>
              <a:rPr sz="3050" spc="10" dirty="0">
                <a:latin typeface="Arial"/>
                <a:cs typeface="Arial"/>
              </a:rPr>
              <a:t>isopropanol (rubbing alcohol) can  clean </a:t>
            </a:r>
            <a:r>
              <a:rPr sz="3050" spc="5" dirty="0">
                <a:latin typeface="Arial"/>
                <a:cs typeface="Arial"/>
              </a:rPr>
              <a:t>up the</a:t>
            </a:r>
            <a:r>
              <a:rPr sz="3050" spc="-50" dirty="0">
                <a:latin typeface="Arial"/>
                <a:cs typeface="Arial"/>
              </a:rPr>
              <a:t> </a:t>
            </a:r>
            <a:r>
              <a:rPr sz="3050" spc="5" dirty="0">
                <a:latin typeface="Arial"/>
                <a:cs typeface="Arial"/>
              </a:rPr>
              <a:t>part.</a:t>
            </a:r>
            <a:endParaRPr sz="3050">
              <a:latin typeface="Arial"/>
              <a:cs typeface="Arial"/>
            </a:endParaRPr>
          </a:p>
          <a:p>
            <a:pPr marL="12700" marR="5080">
              <a:lnSpc>
                <a:spcPts val="3450"/>
              </a:lnSpc>
              <a:spcBef>
                <a:spcPts val="1370"/>
              </a:spcBef>
            </a:pPr>
            <a:r>
              <a:rPr sz="3050" spc="10" dirty="0">
                <a:latin typeface="Arial"/>
                <a:cs typeface="Arial"/>
              </a:rPr>
              <a:t>Acetone </a:t>
            </a:r>
            <a:r>
              <a:rPr sz="3050" spc="5" dirty="0">
                <a:latin typeface="Arial"/>
                <a:cs typeface="Arial"/>
              </a:rPr>
              <a:t>(nail polish </a:t>
            </a:r>
            <a:r>
              <a:rPr sz="3050" spc="10" dirty="0">
                <a:latin typeface="Arial"/>
                <a:cs typeface="Arial"/>
              </a:rPr>
              <a:t>remover) sometimes </a:t>
            </a:r>
            <a:r>
              <a:rPr sz="3050" spc="15" dirty="0">
                <a:latin typeface="Arial"/>
                <a:cs typeface="Arial"/>
              </a:rPr>
              <a:t>works  </a:t>
            </a:r>
            <a:r>
              <a:rPr sz="3050" spc="-20" dirty="0">
                <a:latin typeface="Arial"/>
                <a:cs typeface="Arial"/>
              </a:rPr>
              <a:t>better.</a:t>
            </a:r>
            <a:endParaRPr sz="3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301</Words>
  <Application>Microsoft Office PowerPoint</Application>
  <PresentationFormat>Custom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99-353 SolidWorks and Laser Cutting</vt:lpstr>
      <vt:lpstr>Acrylic Comes in Many Colors</vt:lpstr>
      <vt:lpstr>What Is Acrylic?</vt:lpstr>
      <vt:lpstr>Thickness Variance</vt:lpstr>
      <vt:lpstr>Cutting Acrylic</vt:lpstr>
      <vt:lpstr>Acrylic vs. Other Plastics</vt:lpstr>
      <vt:lpstr>Cut Residue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99-353 SolidWorks and Laser Cutting</dc:title>
  <dc:creator>Dave Touretzky</dc:creator>
  <cp:lastModifiedBy>Susan Finger</cp:lastModifiedBy>
  <cp:revision>1</cp:revision>
  <dcterms:created xsi:type="dcterms:W3CDTF">2017-03-26T13:34:45Z</dcterms:created>
  <dcterms:modified xsi:type="dcterms:W3CDTF">2017-09-05T16:40:08Z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2016-04-21T00:00:00Z</vt:filetime>
  </property>
  <property fmtid="{D5CDD505-2E9C-101B-9397-08002B2CF9AE}" pid="3" name="Creator">
    <vt:lpwstr>Impress</vt:lpwstr>
  </property>
  <property fmtid="{D5CDD505-2E9C-101B-9397-08002B2CF9AE}" pid="4" name="LastSaved">
    <vt:filetime>2016-04-21T00:00:00Z</vt:filetime>
  </property>
</Properties>
</file>