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7539" y="313181"/>
            <a:ext cx="6268720" cy="125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0360" y="567690"/>
            <a:ext cx="4323079" cy="690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7995"/>
            <a:ext cx="907542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70059" y="6876090"/>
            <a:ext cx="22987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809" y="769620"/>
            <a:ext cx="930084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99-353 </a:t>
            </a:r>
            <a:r>
              <a:rPr spc="-15" dirty="0"/>
              <a:t>SolidWorks </a:t>
            </a:r>
            <a:r>
              <a:rPr spc="-5" dirty="0"/>
              <a:t>and Laser</a:t>
            </a:r>
            <a:r>
              <a:rPr spc="5" dirty="0"/>
              <a:t> </a:t>
            </a:r>
            <a:r>
              <a:rPr spc="-5" dirty="0"/>
              <a:t>Cutting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90850" y="2023109"/>
            <a:ext cx="409321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solidFill>
                  <a:srgbClr val="0000FF"/>
                </a:solidFill>
                <a:latin typeface="Arial"/>
                <a:cs typeface="Arial"/>
              </a:rPr>
              <a:t>Kerf and</a:t>
            </a:r>
            <a:r>
              <a:rPr sz="44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00FF"/>
                </a:solidFill>
                <a:latin typeface="Arial"/>
                <a:cs typeface="Arial"/>
              </a:rPr>
              <a:t>Joinery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491739" y="3929126"/>
            <a:ext cx="4885055" cy="137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255" marR="759460" indent="1270" algn="ctr">
              <a:lnSpc>
                <a:spcPts val="3590"/>
              </a:lnSpc>
            </a:pPr>
            <a:r>
              <a:rPr sz="3200" dirty="0">
                <a:latin typeface="Arial"/>
                <a:cs typeface="Arial"/>
              </a:rPr>
              <a:t>Dave </a:t>
            </a:r>
            <a:r>
              <a:rPr sz="3200" spc="-40" dirty="0">
                <a:latin typeface="Arial"/>
                <a:cs typeface="Arial"/>
              </a:rPr>
              <a:t>Touretzky  </a:t>
            </a:r>
            <a:r>
              <a:rPr sz="3200" spc="-5" dirty="0">
                <a:latin typeface="Arial"/>
                <a:cs typeface="Arial"/>
              </a:rPr>
              <a:t>Computer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Science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510"/>
              </a:lnSpc>
            </a:pPr>
            <a:r>
              <a:rPr sz="3200" dirty="0">
                <a:latin typeface="Arial"/>
                <a:cs typeface="Arial"/>
              </a:rPr>
              <a:t>Carnegie </a:t>
            </a:r>
            <a:r>
              <a:rPr sz="3200" spc="-5" dirty="0">
                <a:latin typeface="Arial"/>
                <a:cs typeface="Arial"/>
              </a:rPr>
              <a:t>Mellon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University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209" y="567690"/>
            <a:ext cx="341249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36495" algn="l"/>
              </a:tabLst>
            </a:pPr>
            <a:r>
              <a:rPr dirty="0"/>
              <a:t>Mak</a:t>
            </a:r>
            <a:r>
              <a:rPr spc="5" dirty="0"/>
              <a:t>i</a:t>
            </a:r>
            <a:r>
              <a:rPr spc="-5" dirty="0"/>
              <a:t>n</a:t>
            </a:r>
            <a:r>
              <a:rPr dirty="0"/>
              <a:t>g a	B</a:t>
            </a:r>
            <a:r>
              <a:rPr spc="-5" dirty="0"/>
              <a:t>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513329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84807"/>
            <a:ext cx="4888230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500"/>
              </a:lnSpc>
            </a:pPr>
            <a:r>
              <a:rPr sz="3200" spc="-120" dirty="0">
                <a:latin typeface="Arial"/>
                <a:cs typeface="Arial"/>
              </a:rPr>
              <a:t>Tab </a:t>
            </a:r>
            <a:r>
              <a:rPr sz="3200" dirty="0">
                <a:latin typeface="Arial"/>
                <a:cs typeface="Arial"/>
              </a:rPr>
              <a:t>and slot construction  Fasteners through the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tabs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190" y="2967989"/>
            <a:ext cx="4570730" cy="419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0859" y="3505200"/>
            <a:ext cx="3183890" cy="3299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70059" y="6876090"/>
            <a:ext cx="2311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10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9210" y="567690"/>
            <a:ext cx="493331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Making </a:t>
            </a:r>
            <a:r>
              <a:rPr dirty="0"/>
              <a:t>a </a:t>
            </a:r>
            <a:r>
              <a:rPr spc="-10" dirty="0"/>
              <a:t>Flush</a:t>
            </a:r>
            <a:r>
              <a:rPr spc="-40" dirty="0"/>
              <a:t> </a:t>
            </a:r>
            <a:r>
              <a:rPr spc="-5" dirty="0"/>
              <a:t>Box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513329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84807"/>
            <a:ext cx="5271135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500"/>
              </a:lnSpc>
            </a:pPr>
            <a:r>
              <a:rPr sz="3200" spc="-90" dirty="0">
                <a:latin typeface="Arial"/>
                <a:cs typeface="Arial"/>
              </a:rPr>
              <a:t>Tabs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flush with the slots  </a:t>
            </a:r>
            <a:r>
              <a:rPr sz="3200" dirty="0">
                <a:latin typeface="Arial"/>
                <a:cs typeface="Arial"/>
              </a:rPr>
              <a:t>Fastened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acrylic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cement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5850" y="3185160"/>
            <a:ext cx="4363720" cy="3818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70059" y="6876090"/>
            <a:ext cx="2311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7420" y="567690"/>
            <a:ext cx="309943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T-Slot</a:t>
            </a:r>
            <a:r>
              <a:rPr spc="-90" dirty="0"/>
              <a:t> </a:t>
            </a:r>
            <a:r>
              <a:rPr spc="-5" dirty="0"/>
              <a:t>Joints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513329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84807"/>
            <a:ext cx="4911725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500"/>
              </a:lnSpc>
            </a:pPr>
            <a:r>
              <a:rPr sz="3200" dirty="0">
                <a:latin typeface="Arial"/>
                <a:cs typeface="Arial"/>
              </a:rPr>
              <a:t>Nut embedded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panel  Panels held under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tension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190" y="3227070"/>
            <a:ext cx="3738879" cy="402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5020" y="3412490"/>
            <a:ext cx="3681729" cy="3900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70059" y="6876090"/>
            <a:ext cx="2311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129" y="567690"/>
            <a:ext cx="367792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T-Slot </a:t>
            </a:r>
            <a:r>
              <a:rPr spc="-5" dirty="0"/>
              <a:t>in</a:t>
            </a:r>
            <a:r>
              <a:rPr spc="-30" dirty="0"/>
              <a:t> Wood</a:t>
            </a:r>
          </a:p>
        </p:txBody>
      </p:sp>
      <p:sp>
        <p:nvSpPr>
          <p:cNvPr id="3" name="object 3"/>
          <p:cNvSpPr/>
          <p:nvPr/>
        </p:nvSpPr>
        <p:spPr>
          <a:xfrm>
            <a:off x="504190" y="2555239"/>
            <a:ext cx="8869680" cy="2810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39559" y="5576061"/>
            <a:ext cx="148399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30"/>
              </a:lnSpc>
            </a:pPr>
            <a:r>
              <a:rPr sz="1000" spc="-5" dirty="0">
                <a:latin typeface="Arial"/>
                <a:cs typeface="Arial"/>
              </a:rPr>
              <a:t>Image from </a:t>
            </a:r>
            <a:r>
              <a:rPr sz="1000" spc="-10" dirty="0">
                <a:latin typeface="Arial"/>
                <a:cs typeface="Arial"/>
              </a:rPr>
              <a:t>Xiaoyang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Kao  </a:t>
            </a:r>
            <a:r>
              <a:rPr sz="1000" spc="-5" dirty="0">
                <a:latin typeface="Arial"/>
                <a:cs typeface="Arial"/>
              </a:rPr>
              <a:t>xy-kao.com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0059" y="6876090"/>
            <a:ext cx="2311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920" y="567690"/>
            <a:ext cx="525716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Dragon's Claw</a:t>
            </a:r>
            <a:r>
              <a:rPr spc="-80" dirty="0"/>
              <a:t> </a:t>
            </a:r>
            <a:r>
              <a:rPr dirty="0"/>
              <a:t>Joints</a:t>
            </a:r>
          </a:p>
        </p:txBody>
      </p:sp>
      <p:sp>
        <p:nvSpPr>
          <p:cNvPr id="3" name="object 3"/>
          <p:cNvSpPr/>
          <p:nvPr/>
        </p:nvSpPr>
        <p:spPr>
          <a:xfrm>
            <a:off x="1211580" y="2099310"/>
            <a:ext cx="7666990" cy="4385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89550" y="6264909"/>
            <a:ext cx="25215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Image from </a:t>
            </a:r>
            <a:r>
              <a:rPr sz="1000" spc="-10" dirty="0">
                <a:latin typeface="Arial"/>
                <a:cs typeface="Arial"/>
              </a:rPr>
              <a:t>Phil </a:t>
            </a:r>
            <a:r>
              <a:rPr sz="1000" spc="-5" dirty="0">
                <a:latin typeface="Arial"/>
                <a:cs typeface="Arial"/>
              </a:rPr>
              <a:t>Burgess, Adafruit</a:t>
            </a:r>
            <a:r>
              <a:rPr sz="1000" spc="-1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Industries.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0059" y="6876090"/>
            <a:ext cx="2311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179" y="567690"/>
            <a:ext cx="363982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Dragon's</a:t>
            </a:r>
            <a:r>
              <a:rPr spc="-85" dirty="0"/>
              <a:t> </a:t>
            </a:r>
            <a:r>
              <a:rPr spc="-5" dirty="0"/>
              <a:t>Claw</a:t>
            </a:r>
          </a:p>
        </p:txBody>
      </p:sp>
      <p:sp>
        <p:nvSpPr>
          <p:cNvPr id="3" name="object 3"/>
          <p:cNvSpPr/>
          <p:nvPr/>
        </p:nvSpPr>
        <p:spPr>
          <a:xfrm>
            <a:off x="1341119" y="1423669"/>
            <a:ext cx="7456170" cy="569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289550" y="7200230"/>
            <a:ext cx="252158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Image from </a:t>
            </a:r>
            <a:r>
              <a:rPr sz="1000" spc="-10" dirty="0">
                <a:latin typeface="Arial"/>
                <a:cs typeface="Arial"/>
              </a:rPr>
              <a:t>Phil </a:t>
            </a:r>
            <a:r>
              <a:rPr sz="1000" spc="-5" dirty="0">
                <a:latin typeface="Arial"/>
                <a:cs typeface="Arial"/>
              </a:rPr>
              <a:t>Burgess, </a:t>
            </a:r>
            <a:r>
              <a:rPr sz="1000" spc="-10" dirty="0">
                <a:latin typeface="Arial"/>
                <a:cs typeface="Arial"/>
              </a:rPr>
              <a:t>Adafruit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Industries.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5770">
              <a:lnSpc>
                <a:spcPts val="4930"/>
              </a:lnSpc>
            </a:pPr>
            <a:r>
              <a:rPr spc="-5" dirty="0"/>
              <a:t>Mirror Matching Parts  Instead of Copying</a:t>
            </a:r>
            <a:r>
              <a:rPr spc="-145" dirty="0"/>
              <a:t> </a:t>
            </a:r>
            <a:r>
              <a:rPr spc="-5" dirty="0"/>
              <a:t>Them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90" y="1774189"/>
            <a:ext cx="8869045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sz="3200" dirty="0">
                <a:latin typeface="Arial"/>
                <a:cs typeface="Arial"/>
              </a:rPr>
              <a:t>Compensates for laser </a:t>
            </a:r>
            <a:r>
              <a:rPr sz="3200" spc="-5" dirty="0">
                <a:latin typeface="Arial"/>
                <a:cs typeface="Arial"/>
              </a:rPr>
              <a:t>cutter asymmetries:  </a:t>
            </a:r>
            <a:r>
              <a:rPr sz="3200" dirty="0">
                <a:latin typeface="Arial"/>
                <a:cs typeface="Arial"/>
              </a:rPr>
              <a:t>beveled edges due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depth of cut. Otherwise  you get a skewed parallelogram instead of a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box.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350" y="3237229"/>
            <a:ext cx="8534400" cy="382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289550" y="7200230"/>
            <a:ext cx="252158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Image from </a:t>
            </a:r>
            <a:r>
              <a:rPr sz="1000" spc="-10" dirty="0">
                <a:latin typeface="Arial"/>
                <a:cs typeface="Arial"/>
              </a:rPr>
              <a:t>Phil </a:t>
            </a:r>
            <a:r>
              <a:rPr sz="1000" spc="-5" dirty="0">
                <a:latin typeface="Arial"/>
                <a:cs typeface="Arial"/>
              </a:rPr>
              <a:t>Burgess, </a:t>
            </a:r>
            <a:r>
              <a:rPr sz="1000" spc="-10" dirty="0">
                <a:latin typeface="Arial"/>
                <a:cs typeface="Arial"/>
              </a:rPr>
              <a:t>Adafruit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Industries.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9430"/>
            <a:ext cx="20447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9270" y="567690"/>
            <a:ext cx="651319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Mirror </a:t>
            </a:r>
            <a:r>
              <a:rPr dirty="0"/>
              <a:t>to </a:t>
            </a:r>
            <a:r>
              <a:rPr spc="-5" dirty="0"/>
              <a:t>Counteract</a:t>
            </a:r>
            <a:r>
              <a:rPr spc="-70" dirty="0"/>
              <a:t> </a:t>
            </a:r>
            <a:r>
              <a:rPr spc="-5" dirty="0"/>
              <a:t>Skew</a:t>
            </a:r>
          </a:p>
        </p:txBody>
      </p:sp>
      <p:sp>
        <p:nvSpPr>
          <p:cNvPr id="4" name="object 4"/>
          <p:cNvSpPr/>
          <p:nvPr/>
        </p:nvSpPr>
        <p:spPr>
          <a:xfrm>
            <a:off x="836930" y="2868929"/>
            <a:ext cx="1692910" cy="2691130"/>
          </a:xfrm>
          <a:custGeom>
            <a:avLst/>
            <a:gdLst/>
            <a:ahLst/>
            <a:cxnLst/>
            <a:rect l="l" t="t" r="r" b="b"/>
            <a:pathLst>
              <a:path w="1692910" h="2691129">
                <a:moveTo>
                  <a:pt x="435609" y="0"/>
                </a:moveTo>
                <a:lnTo>
                  <a:pt x="0" y="2468880"/>
                </a:lnTo>
                <a:lnTo>
                  <a:pt x="1257300" y="2691130"/>
                </a:lnTo>
                <a:lnTo>
                  <a:pt x="1692909" y="222250"/>
                </a:lnTo>
                <a:lnTo>
                  <a:pt x="435609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759" y="3100070"/>
            <a:ext cx="365760" cy="2077720"/>
          </a:xfrm>
          <a:custGeom>
            <a:avLst/>
            <a:gdLst/>
            <a:ahLst/>
            <a:cxnLst/>
            <a:rect l="l" t="t" r="r" b="b"/>
            <a:pathLst>
              <a:path w="365759" h="2077720">
                <a:moveTo>
                  <a:pt x="365759" y="0"/>
                </a:moveTo>
                <a:lnTo>
                  <a:pt x="0" y="2077719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3770" y="3243579"/>
            <a:ext cx="365760" cy="2077720"/>
          </a:xfrm>
          <a:custGeom>
            <a:avLst/>
            <a:gdLst/>
            <a:ahLst/>
            <a:cxnLst/>
            <a:rect l="l" t="t" r="r" b="b"/>
            <a:pathLst>
              <a:path w="365760" h="2077720">
                <a:moveTo>
                  <a:pt x="365760" y="0"/>
                </a:moveTo>
                <a:lnTo>
                  <a:pt x="0" y="207772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4570" y="2853689"/>
            <a:ext cx="1276350" cy="2506980"/>
          </a:xfrm>
          <a:custGeom>
            <a:avLst/>
            <a:gdLst/>
            <a:ahLst/>
            <a:cxnLst/>
            <a:rect l="l" t="t" r="r" b="b"/>
            <a:pathLst>
              <a:path w="1276350" h="2506979">
                <a:moveTo>
                  <a:pt x="1276350" y="0"/>
                </a:moveTo>
                <a:lnTo>
                  <a:pt x="0" y="0"/>
                </a:lnTo>
                <a:lnTo>
                  <a:pt x="0" y="2506980"/>
                </a:lnTo>
                <a:lnTo>
                  <a:pt x="1276350" y="2506980"/>
                </a:lnTo>
                <a:lnTo>
                  <a:pt x="1276350" y="0"/>
                </a:lnTo>
                <a:close/>
              </a:path>
            </a:pathLst>
          </a:custGeom>
          <a:solidFill>
            <a:srgbClr val="CEE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2329" y="3079750"/>
            <a:ext cx="95250" cy="2000250"/>
          </a:xfrm>
          <a:custGeom>
            <a:avLst/>
            <a:gdLst/>
            <a:ahLst/>
            <a:cxnLst/>
            <a:rect l="l" t="t" r="r" b="b"/>
            <a:pathLst>
              <a:path w="95250" h="2000250">
                <a:moveTo>
                  <a:pt x="95250" y="0"/>
                </a:moveTo>
                <a:lnTo>
                  <a:pt x="0" y="200025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7750" y="3079750"/>
            <a:ext cx="85090" cy="2000250"/>
          </a:xfrm>
          <a:custGeom>
            <a:avLst/>
            <a:gdLst/>
            <a:ahLst/>
            <a:cxnLst/>
            <a:rect l="l" t="t" r="r" b="b"/>
            <a:pathLst>
              <a:path w="85090" h="2000250">
                <a:moveTo>
                  <a:pt x="85090" y="2000250"/>
                </a:moveTo>
                <a:lnTo>
                  <a:pt x="0" y="0"/>
                </a:lnTo>
              </a:path>
            </a:pathLst>
          </a:custGeom>
          <a:ln w="366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3450" y="567690"/>
            <a:ext cx="566737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“Living Hinge” </a:t>
            </a:r>
            <a:r>
              <a:rPr dirty="0"/>
              <a:t>in</a:t>
            </a:r>
            <a:r>
              <a:rPr spc="-70" dirty="0"/>
              <a:t> </a:t>
            </a:r>
            <a:r>
              <a:rPr spc="-25" dirty="0"/>
              <a:t>Wood</a:t>
            </a:r>
          </a:p>
        </p:txBody>
      </p:sp>
      <p:sp>
        <p:nvSpPr>
          <p:cNvPr id="3" name="object 3"/>
          <p:cNvSpPr/>
          <p:nvPr/>
        </p:nvSpPr>
        <p:spPr>
          <a:xfrm>
            <a:off x="4108450" y="2202179"/>
            <a:ext cx="5970270" cy="455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470" y="1376680"/>
            <a:ext cx="5156200" cy="4605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1620" y="5171440"/>
            <a:ext cx="2707640" cy="203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9140" y="6869430"/>
            <a:ext cx="503809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10" dirty="0">
                <a:latin typeface="Arial"/>
                <a:cs typeface="Arial"/>
              </a:rPr>
              <a:t>http://www.thingiverse.com/thing:15845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6700" y="4194809"/>
            <a:ext cx="5422900" cy="315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46450" y="567690"/>
            <a:ext cx="338201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Living</a:t>
            </a:r>
            <a:r>
              <a:rPr spc="-100" dirty="0"/>
              <a:t> </a:t>
            </a:r>
            <a:r>
              <a:rPr spc="-5" dirty="0"/>
              <a:t>Hinges</a:t>
            </a:r>
          </a:p>
        </p:txBody>
      </p:sp>
      <p:sp>
        <p:nvSpPr>
          <p:cNvPr id="4" name="object 4"/>
          <p:cNvSpPr/>
          <p:nvPr/>
        </p:nvSpPr>
        <p:spPr>
          <a:xfrm>
            <a:off x="5608320" y="1457960"/>
            <a:ext cx="3822700" cy="287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6700" y="4194809"/>
            <a:ext cx="5422900" cy="3153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880" y="1637029"/>
            <a:ext cx="4385310" cy="4385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72726" y="6876090"/>
            <a:ext cx="1143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3929" y="567690"/>
            <a:ext cx="306895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Beam</a:t>
            </a:r>
            <a:r>
              <a:rPr spc="-85" dirty="0"/>
              <a:t> </a:t>
            </a:r>
            <a:r>
              <a:rPr spc="-5" dirty="0"/>
              <a:t>Width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6944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513329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584807"/>
            <a:ext cx="7214870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500"/>
              </a:lnSpc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beam cuts </a:t>
            </a:r>
            <a:r>
              <a:rPr sz="3200" spc="-5" dirty="0">
                <a:latin typeface="Arial"/>
                <a:cs typeface="Arial"/>
              </a:rPr>
              <a:t>by </a:t>
            </a:r>
            <a:r>
              <a:rPr sz="3200" dirty="0">
                <a:latin typeface="Arial"/>
                <a:cs typeface="Arial"/>
              </a:rPr>
              <a:t>burning and </a:t>
            </a:r>
            <a:r>
              <a:rPr sz="3200" spc="-5" dirty="0">
                <a:latin typeface="Arial"/>
                <a:cs typeface="Arial"/>
              </a:rPr>
              <a:t>melting.  The width of </a:t>
            </a:r>
            <a:r>
              <a:rPr sz="3200" dirty="0">
                <a:latin typeface="Arial"/>
                <a:cs typeface="Arial"/>
              </a:rPr>
              <a:t>the beam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non-negligible.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12060" y="4278629"/>
            <a:ext cx="4969509" cy="896619"/>
            <a:chOff x="2512060" y="4278629"/>
            <a:chExt cx="4969509" cy="896619"/>
          </a:xfrm>
        </p:grpSpPr>
        <p:sp>
          <p:nvSpPr>
            <p:cNvPr id="6" name="object 6"/>
            <p:cNvSpPr/>
            <p:nvPr/>
          </p:nvSpPr>
          <p:spPr>
            <a:xfrm>
              <a:off x="251206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782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43579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934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7510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0859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662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72379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814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390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9659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35419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01180" y="4734559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>
                  <a:moveTo>
                    <a:pt x="0" y="0"/>
                  </a:moveTo>
                  <a:lnTo>
                    <a:pt x="1828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66940" y="4734559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59">
                  <a:moveTo>
                    <a:pt x="0" y="0"/>
                  </a:moveTo>
                  <a:lnTo>
                    <a:pt x="11175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3619" y="4699000"/>
              <a:ext cx="107950" cy="72390"/>
            </a:xfrm>
            <a:custGeom>
              <a:avLst/>
              <a:gdLst/>
              <a:ahLst/>
              <a:cxnLst/>
              <a:rect l="l" t="t" r="r" b="b"/>
              <a:pathLst>
                <a:path w="107950" h="72389">
                  <a:moveTo>
                    <a:pt x="0" y="0"/>
                  </a:moveTo>
                  <a:lnTo>
                    <a:pt x="0" y="72389"/>
                  </a:lnTo>
                  <a:lnTo>
                    <a:pt x="107950" y="3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2060" y="4278670"/>
              <a:ext cx="2181860" cy="196850"/>
            </a:xfrm>
            <a:custGeom>
              <a:avLst/>
              <a:gdLst/>
              <a:ahLst/>
              <a:cxnLst/>
              <a:rect l="l" t="t" r="r" b="b"/>
              <a:pathLst>
                <a:path w="2181860" h="196850">
                  <a:moveTo>
                    <a:pt x="0" y="27899"/>
                  </a:moveTo>
                  <a:lnTo>
                    <a:pt x="31480" y="10647"/>
                  </a:lnTo>
                  <a:lnTo>
                    <a:pt x="59132" y="1674"/>
                  </a:lnTo>
                  <a:lnTo>
                    <a:pt x="83357" y="0"/>
                  </a:lnTo>
                  <a:lnTo>
                    <a:pt x="104556" y="4642"/>
                  </a:lnTo>
                  <a:lnTo>
                    <a:pt x="139480" y="28962"/>
                  </a:lnTo>
                  <a:lnTo>
                    <a:pt x="167111" y="66791"/>
                  </a:lnTo>
                  <a:lnTo>
                    <a:pt x="190658" y="110290"/>
                  </a:lnTo>
                  <a:lnTo>
                    <a:pt x="201903" y="131715"/>
                  </a:lnTo>
                  <a:lnTo>
                    <a:pt x="225338" y="169016"/>
                  </a:lnTo>
                  <a:lnTo>
                    <a:pt x="268874" y="196392"/>
                  </a:lnTo>
                  <a:lnTo>
                    <a:pt x="287225" y="193977"/>
                  </a:lnTo>
                  <a:lnTo>
                    <a:pt x="308164" y="184158"/>
                  </a:lnTo>
                  <a:lnTo>
                    <a:pt x="332092" y="165955"/>
                  </a:lnTo>
                  <a:lnTo>
                    <a:pt x="359409" y="138389"/>
                  </a:lnTo>
                  <a:lnTo>
                    <a:pt x="397440" y="103310"/>
                  </a:lnTo>
                  <a:lnTo>
                    <a:pt x="436727" y="80721"/>
                  </a:lnTo>
                  <a:lnTo>
                    <a:pt x="477081" y="68860"/>
                  </a:lnTo>
                  <a:lnTo>
                    <a:pt x="518312" y="65968"/>
                  </a:lnTo>
                  <a:lnTo>
                    <a:pt x="560228" y="70285"/>
                  </a:lnTo>
                  <a:lnTo>
                    <a:pt x="602640" y="80050"/>
                  </a:lnTo>
                  <a:lnTo>
                    <a:pt x="645356" y="93503"/>
                  </a:lnTo>
                  <a:lnTo>
                    <a:pt x="688187" y="108884"/>
                  </a:lnTo>
                  <a:lnTo>
                    <a:pt x="730942" y="124433"/>
                  </a:lnTo>
                  <a:lnTo>
                    <a:pt x="773429" y="138389"/>
                  </a:lnTo>
                  <a:lnTo>
                    <a:pt x="824922" y="153368"/>
                  </a:lnTo>
                  <a:lnTo>
                    <a:pt x="876518" y="166547"/>
                  </a:lnTo>
                  <a:lnTo>
                    <a:pt x="928203" y="177434"/>
                  </a:lnTo>
                  <a:lnTo>
                    <a:pt x="979963" y="185537"/>
                  </a:lnTo>
                  <a:lnTo>
                    <a:pt x="1031783" y="190367"/>
                  </a:lnTo>
                  <a:lnTo>
                    <a:pt x="1083647" y="191431"/>
                  </a:lnTo>
                  <a:lnTo>
                    <a:pt x="1135541" y="188239"/>
                  </a:lnTo>
                  <a:lnTo>
                    <a:pt x="1187450" y="180299"/>
                  </a:lnTo>
                  <a:lnTo>
                    <a:pt x="1234446" y="172609"/>
                  </a:lnTo>
                  <a:lnTo>
                    <a:pt x="1281485" y="168358"/>
                  </a:lnTo>
                  <a:lnTo>
                    <a:pt x="1328608" y="166564"/>
                  </a:lnTo>
                  <a:lnTo>
                    <a:pt x="1375855" y="166243"/>
                  </a:lnTo>
                  <a:lnTo>
                    <a:pt x="1423271" y="166414"/>
                  </a:lnTo>
                  <a:lnTo>
                    <a:pt x="1470895" y="166094"/>
                  </a:lnTo>
                  <a:lnTo>
                    <a:pt x="1518770" y="164299"/>
                  </a:lnTo>
                  <a:lnTo>
                    <a:pt x="1566937" y="160048"/>
                  </a:lnTo>
                  <a:lnTo>
                    <a:pt x="1615439" y="152359"/>
                  </a:lnTo>
                  <a:lnTo>
                    <a:pt x="1670757" y="144270"/>
                  </a:lnTo>
                  <a:lnTo>
                    <a:pt x="1722133" y="141742"/>
                  </a:lnTo>
                  <a:lnTo>
                    <a:pt x="1770427" y="143092"/>
                  </a:lnTo>
                  <a:lnTo>
                    <a:pt x="1816493" y="146638"/>
                  </a:lnTo>
                  <a:lnTo>
                    <a:pt x="1861191" y="150695"/>
                  </a:lnTo>
                  <a:lnTo>
                    <a:pt x="1905376" y="153582"/>
                  </a:lnTo>
                  <a:lnTo>
                    <a:pt x="1949906" y="153615"/>
                  </a:lnTo>
                  <a:lnTo>
                    <a:pt x="1995638" y="149111"/>
                  </a:lnTo>
                  <a:lnTo>
                    <a:pt x="2043429" y="138389"/>
                  </a:lnTo>
                  <a:lnTo>
                    <a:pt x="2181860" y="83779"/>
                  </a:lnTo>
                  <a:lnTo>
                    <a:pt x="2153919" y="83779"/>
                  </a:lnTo>
                </a:path>
              </a:pathLst>
            </a:custGeom>
            <a:ln w="36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2060" y="4962306"/>
              <a:ext cx="2180590" cy="196850"/>
            </a:xfrm>
            <a:custGeom>
              <a:avLst/>
              <a:gdLst/>
              <a:ahLst/>
              <a:cxnLst/>
              <a:rect l="l" t="t" r="r" b="b"/>
              <a:pathLst>
                <a:path w="2180590" h="196850">
                  <a:moveTo>
                    <a:pt x="0" y="168493"/>
                  </a:moveTo>
                  <a:lnTo>
                    <a:pt x="31308" y="185744"/>
                  </a:lnTo>
                  <a:lnTo>
                    <a:pt x="58823" y="194717"/>
                  </a:lnTo>
                  <a:lnTo>
                    <a:pt x="82944" y="196392"/>
                  </a:lnTo>
                  <a:lnTo>
                    <a:pt x="104068" y="191749"/>
                  </a:lnTo>
                  <a:lnTo>
                    <a:pt x="138920" y="167430"/>
                  </a:lnTo>
                  <a:lnTo>
                    <a:pt x="166563" y="129600"/>
                  </a:lnTo>
                  <a:lnTo>
                    <a:pt x="190182" y="86102"/>
                  </a:lnTo>
                  <a:lnTo>
                    <a:pt x="201478" y="64677"/>
                  </a:lnTo>
                  <a:lnTo>
                    <a:pt x="225035" y="27376"/>
                  </a:lnTo>
                  <a:lnTo>
                    <a:pt x="268752" y="0"/>
                  </a:lnTo>
                  <a:lnTo>
                    <a:pt x="287152" y="2415"/>
                  </a:lnTo>
                  <a:lnTo>
                    <a:pt x="308129" y="12233"/>
                  </a:lnTo>
                  <a:lnTo>
                    <a:pt x="332083" y="30436"/>
                  </a:lnTo>
                  <a:lnTo>
                    <a:pt x="359409" y="58003"/>
                  </a:lnTo>
                  <a:lnTo>
                    <a:pt x="397440" y="93082"/>
                  </a:lnTo>
                  <a:lnTo>
                    <a:pt x="436727" y="115671"/>
                  </a:lnTo>
                  <a:lnTo>
                    <a:pt x="477081" y="127532"/>
                  </a:lnTo>
                  <a:lnTo>
                    <a:pt x="518312" y="130423"/>
                  </a:lnTo>
                  <a:lnTo>
                    <a:pt x="560228" y="126107"/>
                  </a:lnTo>
                  <a:lnTo>
                    <a:pt x="602640" y="116342"/>
                  </a:lnTo>
                  <a:lnTo>
                    <a:pt x="645356" y="102889"/>
                  </a:lnTo>
                  <a:lnTo>
                    <a:pt x="688187" y="87508"/>
                  </a:lnTo>
                  <a:lnTo>
                    <a:pt x="730942" y="71959"/>
                  </a:lnTo>
                  <a:lnTo>
                    <a:pt x="773429" y="58003"/>
                  </a:lnTo>
                  <a:lnTo>
                    <a:pt x="824922" y="43023"/>
                  </a:lnTo>
                  <a:lnTo>
                    <a:pt x="876518" y="29845"/>
                  </a:lnTo>
                  <a:lnTo>
                    <a:pt x="928203" y="18958"/>
                  </a:lnTo>
                  <a:lnTo>
                    <a:pt x="979963" y="10854"/>
                  </a:lnTo>
                  <a:lnTo>
                    <a:pt x="1031783" y="6025"/>
                  </a:lnTo>
                  <a:lnTo>
                    <a:pt x="1083647" y="4961"/>
                  </a:lnTo>
                  <a:lnTo>
                    <a:pt x="1135541" y="8153"/>
                  </a:lnTo>
                  <a:lnTo>
                    <a:pt x="1187450" y="16093"/>
                  </a:lnTo>
                  <a:lnTo>
                    <a:pt x="1234070" y="23783"/>
                  </a:lnTo>
                  <a:lnTo>
                    <a:pt x="1280827" y="28033"/>
                  </a:lnTo>
                  <a:lnTo>
                    <a:pt x="1327761" y="29828"/>
                  </a:lnTo>
                  <a:lnTo>
                    <a:pt x="1374915" y="30148"/>
                  </a:lnTo>
                  <a:lnTo>
                    <a:pt x="1422330" y="29978"/>
                  </a:lnTo>
                  <a:lnTo>
                    <a:pt x="1470048" y="30298"/>
                  </a:lnTo>
                  <a:lnTo>
                    <a:pt x="1518111" y="32093"/>
                  </a:lnTo>
                  <a:lnTo>
                    <a:pt x="1566561" y="36343"/>
                  </a:lnTo>
                  <a:lnTo>
                    <a:pt x="1615439" y="44033"/>
                  </a:lnTo>
                  <a:lnTo>
                    <a:pt x="1670757" y="52456"/>
                  </a:lnTo>
                  <a:lnTo>
                    <a:pt x="1722133" y="55162"/>
                  </a:lnTo>
                  <a:lnTo>
                    <a:pt x="1770427" y="53864"/>
                  </a:lnTo>
                  <a:lnTo>
                    <a:pt x="1816493" y="50277"/>
                  </a:lnTo>
                  <a:lnTo>
                    <a:pt x="1861191" y="46115"/>
                  </a:lnTo>
                  <a:lnTo>
                    <a:pt x="1905376" y="43092"/>
                  </a:lnTo>
                  <a:lnTo>
                    <a:pt x="1949906" y="42923"/>
                  </a:lnTo>
                  <a:lnTo>
                    <a:pt x="1995638" y="47322"/>
                  </a:lnTo>
                  <a:lnTo>
                    <a:pt x="2043429" y="58003"/>
                  </a:lnTo>
                  <a:lnTo>
                    <a:pt x="2180590" y="113883"/>
                  </a:lnTo>
                  <a:lnTo>
                    <a:pt x="2153919" y="113883"/>
                  </a:lnTo>
                </a:path>
              </a:pathLst>
            </a:custGeom>
            <a:ln w="36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69459" y="4278629"/>
              <a:ext cx="896619" cy="896619"/>
            </a:xfrm>
            <a:custGeom>
              <a:avLst/>
              <a:gdLst/>
              <a:ahLst/>
              <a:cxnLst/>
              <a:rect l="l" t="t" r="r" b="b"/>
              <a:pathLst>
                <a:path w="896620" h="896620">
                  <a:moveTo>
                    <a:pt x="448310" y="0"/>
                  </a:moveTo>
                  <a:lnTo>
                    <a:pt x="398345" y="2550"/>
                  </a:lnTo>
                  <a:lnTo>
                    <a:pt x="350212" y="10044"/>
                  </a:lnTo>
                  <a:lnTo>
                    <a:pt x="304149" y="22240"/>
                  </a:lnTo>
                  <a:lnTo>
                    <a:pt x="260396" y="38900"/>
                  </a:lnTo>
                  <a:lnTo>
                    <a:pt x="219192" y="59784"/>
                  </a:lnTo>
                  <a:lnTo>
                    <a:pt x="180776" y="84653"/>
                  </a:lnTo>
                  <a:lnTo>
                    <a:pt x="145388" y="113267"/>
                  </a:lnTo>
                  <a:lnTo>
                    <a:pt x="113267" y="145388"/>
                  </a:lnTo>
                  <a:lnTo>
                    <a:pt x="84653" y="180776"/>
                  </a:lnTo>
                  <a:lnTo>
                    <a:pt x="59784" y="219192"/>
                  </a:lnTo>
                  <a:lnTo>
                    <a:pt x="38900" y="260396"/>
                  </a:lnTo>
                  <a:lnTo>
                    <a:pt x="22240" y="304149"/>
                  </a:lnTo>
                  <a:lnTo>
                    <a:pt x="10044" y="350212"/>
                  </a:lnTo>
                  <a:lnTo>
                    <a:pt x="2550" y="398345"/>
                  </a:lnTo>
                  <a:lnTo>
                    <a:pt x="0" y="448310"/>
                  </a:lnTo>
                  <a:lnTo>
                    <a:pt x="2550" y="498274"/>
                  </a:lnTo>
                  <a:lnTo>
                    <a:pt x="10044" y="546407"/>
                  </a:lnTo>
                  <a:lnTo>
                    <a:pt x="22240" y="592470"/>
                  </a:lnTo>
                  <a:lnTo>
                    <a:pt x="38900" y="636223"/>
                  </a:lnTo>
                  <a:lnTo>
                    <a:pt x="59784" y="677427"/>
                  </a:lnTo>
                  <a:lnTo>
                    <a:pt x="84653" y="715843"/>
                  </a:lnTo>
                  <a:lnTo>
                    <a:pt x="113267" y="751231"/>
                  </a:lnTo>
                  <a:lnTo>
                    <a:pt x="145388" y="783352"/>
                  </a:lnTo>
                  <a:lnTo>
                    <a:pt x="180776" y="811966"/>
                  </a:lnTo>
                  <a:lnTo>
                    <a:pt x="219192" y="836835"/>
                  </a:lnTo>
                  <a:lnTo>
                    <a:pt x="260396" y="857719"/>
                  </a:lnTo>
                  <a:lnTo>
                    <a:pt x="304149" y="874379"/>
                  </a:lnTo>
                  <a:lnTo>
                    <a:pt x="350212" y="886575"/>
                  </a:lnTo>
                  <a:lnTo>
                    <a:pt x="398345" y="894069"/>
                  </a:lnTo>
                  <a:lnTo>
                    <a:pt x="448310" y="896620"/>
                  </a:lnTo>
                  <a:lnTo>
                    <a:pt x="498274" y="894069"/>
                  </a:lnTo>
                  <a:lnTo>
                    <a:pt x="546407" y="886575"/>
                  </a:lnTo>
                  <a:lnTo>
                    <a:pt x="592470" y="874379"/>
                  </a:lnTo>
                  <a:lnTo>
                    <a:pt x="636223" y="857719"/>
                  </a:lnTo>
                  <a:lnTo>
                    <a:pt x="677427" y="836835"/>
                  </a:lnTo>
                  <a:lnTo>
                    <a:pt x="715843" y="811966"/>
                  </a:lnTo>
                  <a:lnTo>
                    <a:pt x="751231" y="783352"/>
                  </a:lnTo>
                  <a:lnTo>
                    <a:pt x="783352" y="751231"/>
                  </a:lnTo>
                  <a:lnTo>
                    <a:pt x="811966" y="715843"/>
                  </a:lnTo>
                  <a:lnTo>
                    <a:pt x="836835" y="677427"/>
                  </a:lnTo>
                  <a:lnTo>
                    <a:pt x="857719" y="636223"/>
                  </a:lnTo>
                  <a:lnTo>
                    <a:pt x="874379" y="592470"/>
                  </a:lnTo>
                  <a:lnTo>
                    <a:pt x="886575" y="546407"/>
                  </a:lnTo>
                  <a:lnTo>
                    <a:pt x="894069" y="498274"/>
                  </a:lnTo>
                  <a:lnTo>
                    <a:pt x="896619" y="448310"/>
                  </a:lnTo>
                  <a:lnTo>
                    <a:pt x="894069" y="398345"/>
                  </a:lnTo>
                  <a:lnTo>
                    <a:pt x="886575" y="350212"/>
                  </a:lnTo>
                  <a:lnTo>
                    <a:pt x="874379" y="304149"/>
                  </a:lnTo>
                  <a:lnTo>
                    <a:pt x="857719" y="260396"/>
                  </a:lnTo>
                  <a:lnTo>
                    <a:pt x="836835" y="219192"/>
                  </a:lnTo>
                  <a:lnTo>
                    <a:pt x="811966" y="180776"/>
                  </a:lnTo>
                  <a:lnTo>
                    <a:pt x="783352" y="145388"/>
                  </a:lnTo>
                  <a:lnTo>
                    <a:pt x="751231" y="113267"/>
                  </a:lnTo>
                  <a:lnTo>
                    <a:pt x="715843" y="84653"/>
                  </a:lnTo>
                  <a:lnTo>
                    <a:pt x="677427" y="59784"/>
                  </a:lnTo>
                  <a:lnTo>
                    <a:pt x="636223" y="38900"/>
                  </a:lnTo>
                  <a:lnTo>
                    <a:pt x="592470" y="22240"/>
                  </a:lnTo>
                  <a:lnTo>
                    <a:pt x="546407" y="10044"/>
                  </a:lnTo>
                  <a:lnTo>
                    <a:pt x="498274" y="2550"/>
                  </a:lnTo>
                  <a:lnTo>
                    <a:pt x="448310" y="0"/>
                  </a:lnTo>
                  <a:close/>
                </a:path>
              </a:pathLst>
            </a:custGeom>
            <a:solidFill>
              <a:srgbClr val="FF940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6079" y="4403090"/>
              <a:ext cx="453390" cy="0"/>
            </a:xfrm>
            <a:custGeom>
              <a:avLst/>
              <a:gdLst/>
              <a:ahLst/>
              <a:cxnLst/>
              <a:rect l="l" t="t" r="r" b="b"/>
              <a:pathLst>
                <a:path w="453389">
                  <a:moveTo>
                    <a:pt x="0" y="0"/>
                  </a:moveTo>
                  <a:lnTo>
                    <a:pt x="453390" y="0"/>
                  </a:lnTo>
                </a:path>
              </a:pathLst>
            </a:custGeom>
            <a:ln w="3175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11850" y="4349750"/>
              <a:ext cx="162560" cy="107950"/>
            </a:xfrm>
            <a:custGeom>
              <a:avLst/>
              <a:gdLst/>
              <a:ahLst/>
              <a:cxnLst/>
              <a:rect l="l" t="t" r="r" b="b"/>
              <a:pathLst>
                <a:path w="162560" h="107950">
                  <a:moveTo>
                    <a:pt x="0" y="0"/>
                  </a:moveTo>
                  <a:lnTo>
                    <a:pt x="0" y="107950"/>
                  </a:lnTo>
                  <a:lnTo>
                    <a:pt x="162560" y="53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382759" y="6876090"/>
            <a:ext cx="20447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8090" y="567690"/>
            <a:ext cx="254127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Engraving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09" y="1866900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110" y="1772920"/>
            <a:ext cx="7798434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50"/>
              </a:lnSpc>
            </a:pPr>
            <a:r>
              <a:rPr sz="2850" spc="15" dirty="0">
                <a:latin typeface="Arial"/>
                <a:cs typeface="Arial"/>
              </a:rPr>
              <a:t>Engraving uses </a:t>
            </a:r>
            <a:r>
              <a:rPr sz="2850" spc="10" dirty="0">
                <a:latin typeface="Arial"/>
                <a:cs typeface="Arial"/>
              </a:rPr>
              <a:t>raster </a:t>
            </a:r>
            <a:r>
              <a:rPr sz="2850" spc="15" dirty="0">
                <a:latin typeface="Arial"/>
                <a:cs typeface="Arial"/>
              </a:rPr>
              <a:t>scan </a:t>
            </a:r>
            <a:r>
              <a:rPr sz="2850" spc="10" dirty="0">
                <a:latin typeface="Arial"/>
                <a:cs typeface="Arial"/>
              </a:rPr>
              <a:t>to </a:t>
            </a:r>
            <a:r>
              <a:rPr sz="2850" spc="5" dirty="0">
                <a:latin typeface="Arial"/>
                <a:cs typeface="Arial"/>
              </a:rPr>
              <a:t>fill </a:t>
            </a:r>
            <a:r>
              <a:rPr sz="2850" spc="10" dirty="0">
                <a:latin typeface="Arial"/>
                <a:cs typeface="Arial"/>
              </a:rPr>
              <a:t>in </a:t>
            </a:r>
            <a:r>
              <a:rPr sz="2850" spc="15" dirty="0">
                <a:latin typeface="Arial"/>
                <a:cs typeface="Arial"/>
              </a:rPr>
              <a:t>an enclosed  </a:t>
            </a:r>
            <a:r>
              <a:rPr sz="2850" spc="-5" dirty="0" smtClean="0">
                <a:latin typeface="Arial"/>
                <a:cs typeface="Arial"/>
              </a:rPr>
              <a:t>contour</a:t>
            </a:r>
            <a:r>
              <a:rPr sz="2850" spc="-5" dirty="0">
                <a:latin typeface="Arial"/>
                <a:cs typeface="Arial"/>
              </a:rPr>
              <a:t>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009" y="3267709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110" y="3173729"/>
            <a:ext cx="822198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250"/>
              </a:lnSpc>
            </a:pPr>
            <a:r>
              <a:rPr sz="2850" spc="15" dirty="0">
                <a:latin typeface="Arial"/>
                <a:cs typeface="Arial"/>
              </a:rPr>
              <a:t>Select “Engrave” instead </a:t>
            </a:r>
            <a:r>
              <a:rPr sz="2850" spc="10" dirty="0">
                <a:latin typeface="Arial"/>
                <a:cs typeface="Arial"/>
              </a:rPr>
              <a:t>of “Cut” </a:t>
            </a:r>
            <a:r>
              <a:rPr sz="2850" spc="5" dirty="0">
                <a:latin typeface="Arial"/>
                <a:cs typeface="Arial"/>
              </a:rPr>
              <a:t>in </a:t>
            </a:r>
            <a:r>
              <a:rPr sz="2850" spc="15" dirty="0">
                <a:latin typeface="Arial"/>
                <a:cs typeface="Arial"/>
              </a:rPr>
              <a:t>the laser </a:t>
            </a:r>
            <a:r>
              <a:rPr sz="2850" spc="10" dirty="0">
                <a:latin typeface="Arial"/>
                <a:cs typeface="Arial"/>
              </a:rPr>
              <a:t>client  </a:t>
            </a:r>
            <a:r>
              <a:rPr sz="2850" spc="15" dirty="0">
                <a:latin typeface="Arial"/>
                <a:cs typeface="Arial"/>
              </a:rPr>
              <a:t>program.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009" y="4668520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110" y="4574540"/>
            <a:ext cx="624713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4180" marR="5080" indent="-411480">
              <a:lnSpc>
                <a:spcPts val="3250"/>
              </a:lnSpc>
            </a:pPr>
            <a:r>
              <a:rPr sz="2850" spc="-145" dirty="0">
                <a:latin typeface="Arial"/>
                <a:cs typeface="Arial"/>
              </a:rPr>
              <a:t>To </a:t>
            </a:r>
            <a:r>
              <a:rPr sz="2850" spc="15" dirty="0">
                <a:latin typeface="Arial"/>
                <a:cs typeface="Arial"/>
              </a:rPr>
              <a:t>engrave acrylic, use these settings:  </a:t>
            </a:r>
            <a:r>
              <a:rPr sz="2850" spc="20" dirty="0">
                <a:latin typeface="Arial"/>
                <a:cs typeface="Arial"/>
              </a:rPr>
              <a:t>speed </a:t>
            </a:r>
            <a:r>
              <a:rPr sz="2850" spc="15" dirty="0">
                <a:latin typeface="Arial"/>
                <a:cs typeface="Arial"/>
              </a:rPr>
              <a:t>325 </a:t>
            </a:r>
            <a:r>
              <a:rPr sz="2850" spc="20" dirty="0">
                <a:latin typeface="Arial"/>
                <a:cs typeface="Arial"/>
              </a:rPr>
              <a:t>mm/sec, power</a:t>
            </a:r>
            <a:r>
              <a:rPr sz="2850" spc="-105" dirty="0">
                <a:latin typeface="Arial"/>
                <a:cs typeface="Arial"/>
              </a:rPr>
              <a:t> </a:t>
            </a:r>
            <a:r>
              <a:rPr sz="2850" spc="15" dirty="0">
                <a:latin typeface="Arial"/>
                <a:cs typeface="Arial"/>
              </a:rPr>
              <a:t>15%.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009" y="6069329"/>
            <a:ext cx="15494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110" y="5943600"/>
            <a:ext cx="842708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spc="15" dirty="0">
                <a:latin typeface="Arial"/>
                <a:cs typeface="Arial"/>
              </a:rPr>
              <a:t>Higher </a:t>
            </a:r>
            <a:r>
              <a:rPr sz="2850" spc="20" dirty="0">
                <a:latin typeface="Arial"/>
                <a:cs typeface="Arial"/>
              </a:rPr>
              <a:t>power </a:t>
            </a:r>
            <a:r>
              <a:rPr sz="2850" spc="10" dirty="0">
                <a:latin typeface="Arial"/>
                <a:cs typeface="Arial"/>
              </a:rPr>
              <a:t>will </a:t>
            </a:r>
            <a:r>
              <a:rPr sz="2850" spc="15" dirty="0">
                <a:latin typeface="Arial"/>
                <a:cs typeface="Arial"/>
              </a:rPr>
              <a:t>cut deeper </a:t>
            </a:r>
            <a:r>
              <a:rPr sz="2850" spc="10" dirty="0">
                <a:latin typeface="Arial"/>
                <a:cs typeface="Arial"/>
              </a:rPr>
              <a:t>but </a:t>
            </a:r>
            <a:r>
              <a:rPr sz="2850" spc="15" dirty="0">
                <a:latin typeface="Arial"/>
                <a:cs typeface="Arial"/>
              </a:rPr>
              <a:t>can leave</a:t>
            </a:r>
            <a:r>
              <a:rPr sz="2850" spc="-5" dirty="0">
                <a:latin typeface="Arial"/>
                <a:cs typeface="Arial"/>
              </a:rPr>
              <a:t> </a:t>
            </a:r>
            <a:r>
              <a:rPr sz="2850" spc="10" dirty="0">
                <a:latin typeface="Arial"/>
                <a:cs typeface="Arial"/>
              </a:rPr>
              <a:t>artifacts.</a:t>
            </a:r>
            <a:endParaRPr sz="2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69430"/>
            <a:ext cx="20447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0360" y="567690"/>
            <a:ext cx="431101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Engraving</a:t>
            </a:r>
            <a:r>
              <a:rPr spc="-310" dirty="0"/>
              <a:t> </a:t>
            </a:r>
            <a:r>
              <a:rPr spc="-5" dirty="0"/>
              <a:t>Acrylic</a:t>
            </a:r>
          </a:p>
        </p:txBody>
      </p:sp>
      <p:sp>
        <p:nvSpPr>
          <p:cNvPr id="4" name="object 4"/>
          <p:cNvSpPr/>
          <p:nvPr/>
        </p:nvSpPr>
        <p:spPr>
          <a:xfrm>
            <a:off x="35559" y="1619250"/>
            <a:ext cx="10001250" cy="446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5550" y="4829809"/>
            <a:ext cx="30480" cy="1816100"/>
          </a:xfrm>
          <a:custGeom>
            <a:avLst/>
            <a:gdLst/>
            <a:ahLst/>
            <a:cxnLst/>
            <a:rect l="l" t="t" r="r" b="b"/>
            <a:pathLst>
              <a:path w="30479" h="1816100">
                <a:moveTo>
                  <a:pt x="0" y="1816100"/>
                </a:moveTo>
                <a:lnTo>
                  <a:pt x="3047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2690" y="467487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5880" y="0"/>
                </a:moveTo>
                <a:lnTo>
                  <a:pt x="0" y="161289"/>
                </a:lnTo>
                <a:lnTo>
                  <a:pt x="107950" y="162559"/>
                </a:lnTo>
                <a:lnTo>
                  <a:pt x="558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5190" y="6701790"/>
            <a:ext cx="69913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9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15%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9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wer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69759" y="4588509"/>
            <a:ext cx="35560" cy="2057400"/>
          </a:xfrm>
          <a:custGeom>
            <a:avLst/>
            <a:gdLst/>
            <a:ahLst/>
            <a:cxnLst/>
            <a:rect l="l" t="t" r="r" b="b"/>
            <a:pathLst>
              <a:path w="35559" h="2057400">
                <a:moveTo>
                  <a:pt x="0" y="2057400"/>
                </a:moveTo>
                <a:lnTo>
                  <a:pt x="3556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0709" y="4433570"/>
            <a:ext cx="107950" cy="163830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57150" y="0"/>
                </a:moveTo>
                <a:lnTo>
                  <a:pt x="0" y="161289"/>
                </a:lnTo>
                <a:lnTo>
                  <a:pt x="107950" y="163829"/>
                </a:lnTo>
                <a:lnTo>
                  <a:pt x="571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29400" y="6701790"/>
            <a:ext cx="69913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9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60%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9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wer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4850" y="567690"/>
            <a:ext cx="104965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</a:t>
            </a:r>
            <a:r>
              <a:rPr spc="-5" dirty="0"/>
              <a:t>e</a:t>
            </a:r>
            <a:r>
              <a:rPr dirty="0"/>
              <a:t>rf</a:t>
            </a:r>
          </a:p>
        </p:txBody>
      </p:sp>
      <p:sp>
        <p:nvSpPr>
          <p:cNvPr id="3" name="object 3"/>
          <p:cNvSpPr/>
          <p:nvPr/>
        </p:nvSpPr>
        <p:spPr>
          <a:xfrm>
            <a:off x="718819" y="1769110"/>
            <a:ext cx="8441690" cy="4384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72930" y="6869430"/>
            <a:ext cx="1143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4850" y="567690"/>
            <a:ext cx="104965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</a:t>
            </a:r>
            <a:r>
              <a:rPr spc="-5" dirty="0"/>
              <a:t>e</a:t>
            </a:r>
            <a:r>
              <a:rPr dirty="0"/>
              <a:t>rf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440" y="1869440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599940"/>
            <a:ext cx="17081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6316979"/>
            <a:ext cx="1708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4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1774189"/>
            <a:ext cx="8117205" cy="549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sz="3200" spc="-25" dirty="0">
                <a:latin typeface="Arial"/>
                <a:cs typeface="Arial"/>
              </a:rPr>
              <a:t>Typically </a:t>
            </a:r>
            <a:r>
              <a:rPr sz="3200" dirty="0">
                <a:latin typeface="Arial"/>
                <a:cs typeface="Arial"/>
              </a:rPr>
              <a:t>0.08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0.45 mm (3 </a:t>
            </a:r>
            <a:r>
              <a:rPr sz="3200" spc="-5" dirty="0">
                <a:latin typeface="Arial"/>
                <a:cs typeface="Arial"/>
              </a:rPr>
              <a:t>to 18 </a:t>
            </a:r>
            <a:r>
              <a:rPr sz="3200" dirty="0">
                <a:latin typeface="Arial"/>
                <a:cs typeface="Arial"/>
              </a:rPr>
              <a:t>thousands  of an inch), depending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on:</a:t>
            </a:r>
            <a:endParaRPr sz="3200">
              <a:latin typeface="Arial"/>
              <a:cs typeface="Arial"/>
            </a:endParaRPr>
          </a:p>
          <a:p>
            <a:pPr marL="444500" indent="-323850">
              <a:lnSpc>
                <a:spcPct val="100000"/>
              </a:lnSpc>
              <a:spcBef>
                <a:spcPts val="1120"/>
              </a:spcBef>
              <a:buSzPct val="75000"/>
              <a:buFont typeface="Calibri"/>
              <a:buChar char="–"/>
              <a:tabLst>
                <a:tab pos="443865" algn="l"/>
                <a:tab pos="444500" algn="l"/>
              </a:tabLst>
            </a:pPr>
            <a:r>
              <a:rPr sz="2800" spc="-5" dirty="0">
                <a:latin typeface="Arial"/>
                <a:cs typeface="Arial"/>
              </a:rPr>
              <a:t>Laser optics 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focusing</a:t>
            </a:r>
            <a:endParaRPr sz="2800">
              <a:latin typeface="Arial"/>
              <a:cs typeface="Arial"/>
            </a:endParaRPr>
          </a:p>
          <a:p>
            <a:pPr marL="444500" indent="-323850">
              <a:lnSpc>
                <a:spcPct val="100000"/>
              </a:lnSpc>
              <a:spcBef>
                <a:spcPts val="919"/>
              </a:spcBef>
              <a:buSzPct val="75000"/>
              <a:buFont typeface="Calibri"/>
              <a:buChar char="–"/>
              <a:tabLst>
                <a:tab pos="443865" algn="l"/>
                <a:tab pos="444500" algn="l"/>
              </a:tabLst>
            </a:pPr>
            <a:r>
              <a:rPr sz="2800" spc="-40" dirty="0">
                <a:latin typeface="Arial"/>
                <a:cs typeface="Arial"/>
              </a:rPr>
              <a:t>Type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</a:t>
            </a:r>
            <a:endParaRPr sz="2800">
              <a:latin typeface="Arial"/>
              <a:cs typeface="Arial"/>
            </a:endParaRPr>
          </a:p>
          <a:p>
            <a:pPr marL="444500" indent="-323850">
              <a:lnSpc>
                <a:spcPct val="100000"/>
              </a:lnSpc>
              <a:spcBef>
                <a:spcPts val="910"/>
              </a:spcBef>
              <a:buSzPct val="75000"/>
              <a:buFont typeface="Calibri"/>
              <a:buChar char="–"/>
              <a:tabLst>
                <a:tab pos="443865" algn="l"/>
                <a:tab pos="444500" algn="l"/>
              </a:tabLst>
            </a:pPr>
            <a:r>
              <a:rPr sz="2800" spc="-5" dirty="0">
                <a:latin typeface="Arial"/>
                <a:cs typeface="Arial"/>
              </a:rPr>
              <a:t>Thickness 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Arial"/>
                <a:cs typeface="Arial"/>
              </a:rPr>
              <a:t>Consequences:</a:t>
            </a:r>
            <a:endParaRPr sz="3200">
              <a:latin typeface="Arial"/>
              <a:cs typeface="Arial"/>
            </a:endParaRPr>
          </a:p>
          <a:p>
            <a:pPr marL="444500" indent="-323850">
              <a:lnSpc>
                <a:spcPct val="100000"/>
              </a:lnSpc>
              <a:spcBef>
                <a:spcPts val="1200"/>
              </a:spcBef>
              <a:buSzPct val="75000"/>
              <a:buFont typeface="Calibri"/>
              <a:buChar char="–"/>
              <a:tabLst>
                <a:tab pos="443865" algn="l"/>
                <a:tab pos="444500" algn="l"/>
              </a:tabLst>
            </a:pPr>
            <a:r>
              <a:rPr sz="2800" spc="-5" dirty="0">
                <a:latin typeface="Arial"/>
                <a:cs typeface="Arial"/>
              </a:rPr>
              <a:t>Parts will be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undersize</a:t>
            </a:r>
            <a:endParaRPr sz="2800">
              <a:latin typeface="Arial"/>
              <a:cs typeface="Arial"/>
            </a:endParaRPr>
          </a:p>
          <a:p>
            <a:pPr marL="444500" indent="-323850">
              <a:lnSpc>
                <a:spcPct val="100000"/>
              </a:lnSpc>
              <a:spcBef>
                <a:spcPts val="919"/>
              </a:spcBef>
              <a:buSzPct val="75000"/>
              <a:buFont typeface="Calibri"/>
              <a:buChar char="–"/>
              <a:tabLst>
                <a:tab pos="443865" algn="l"/>
                <a:tab pos="444500" algn="l"/>
              </a:tabLst>
            </a:pPr>
            <a:r>
              <a:rPr sz="2800" spc="-5" dirty="0">
                <a:latin typeface="Arial"/>
                <a:cs typeface="Arial"/>
              </a:rPr>
              <a:t>Holes will be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oversize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dirty="0">
                <a:latin typeface="Arial"/>
                <a:cs typeface="Arial"/>
              </a:rPr>
              <a:t>Example: </a:t>
            </a:r>
            <a:r>
              <a:rPr sz="3200" spc="-5" dirty="0">
                <a:latin typeface="Arial"/>
                <a:cs typeface="Arial"/>
              </a:rPr>
              <a:t>0.1 inch diameter </a:t>
            </a:r>
            <a:r>
              <a:rPr sz="3200" dirty="0">
                <a:latin typeface="Arial"/>
                <a:cs typeface="Arial"/>
              </a:rPr>
              <a:t>holes </a:t>
            </a:r>
            <a:r>
              <a:rPr sz="3200" spc="-10" dirty="0">
                <a:latin typeface="Arial"/>
                <a:cs typeface="Arial"/>
              </a:rPr>
              <a:t>in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acrylic:</a:t>
            </a:r>
            <a:endParaRPr sz="3200">
              <a:latin typeface="Arial"/>
              <a:cs typeface="Arial"/>
            </a:endParaRPr>
          </a:p>
          <a:p>
            <a:pPr marL="444500" indent="-323850">
              <a:lnSpc>
                <a:spcPct val="100000"/>
              </a:lnSpc>
              <a:spcBef>
                <a:spcPts val="1200"/>
              </a:spcBef>
              <a:buSzPct val="75000"/>
              <a:buFont typeface="Calibri"/>
              <a:buChar char="–"/>
              <a:tabLst>
                <a:tab pos="443865" algn="l"/>
                <a:tab pos="444500" algn="l"/>
              </a:tabLst>
            </a:pPr>
            <a:r>
              <a:rPr sz="2800" spc="-5" dirty="0">
                <a:latin typeface="Arial"/>
                <a:cs typeface="Arial"/>
              </a:rPr>
              <a:t>Measured diameter 0.106 inches </a:t>
            </a:r>
            <a:r>
              <a:rPr sz="2800" dirty="0">
                <a:latin typeface="Arial"/>
                <a:cs typeface="Arial"/>
              </a:rPr>
              <a:t>(kerf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0.006”)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51100" y="3321050"/>
            <a:ext cx="5029200" cy="3429000"/>
            <a:chOff x="2603500" y="1720850"/>
            <a:chExt cx="5029200" cy="3429000"/>
          </a:xfrm>
        </p:grpSpPr>
        <p:grpSp>
          <p:nvGrpSpPr>
            <p:cNvPr id="7" name="Group 6"/>
            <p:cNvGrpSpPr/>
            <p:nvPr/>
          </p:nvGrpSpPr>
          <p:grpSpPr>
            <a:xfrm>
              <a:off x="2603500" y="1720850"/>
              <a:ext cx="5029200" cy="3429000"/>
              <a:chOff x="2527300" y="1568450"/>
              <a:chExt cx="5029200" cy="3429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527300" y="1568450"/>
                <a:ext cx="5029200" cy="3429000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679700" y="1720850"/>
                <a:ext cx="4724400" cy="304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331972" y="2559050"/>
              <a:ext cx="905256" cy="685800"/>
            </a:xfrm>
            <a:prstGeom prst="ellipse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441700" y="2635250"/>
              <a:ext cx="685800" cy="53340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bject 2"/>
          <p:cNvSpPr txBox="1"/>
          <p:nvPr/>
        </p:nvSpPr>
        <p:spPr>
          <a:xfrm>
            <a:off x="850900" y="567690"/>
            <a:ext cx="891540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spc="-5" dirty="0" smtClean="0">
                <a:latin typeface="Arial"/>
                <a:cs typeface="Arial"/>
              </a:rPr>
              <a:t>What does thi</a:t>
            </a:r>
            <a:r>
              <a:rPr lang="en-US" sz="4400" spc="-5" dirty="0" smtClean="0">
                <a:latin typeface="Arial"/>
                <a:cs typeface="Arial"/>
              </a:rPr>
              <a:t>s mean when you are sizing the outer dimensions of a part? Sizing a hole?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6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5700" y="567690"/>
            <a:ext cx="268541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Offset</a:t>
            </a:r>
            <a:r>
              <a:rPr spc="-85" dirty="0"/>
              <a:t> </a:t>
            </a:r>
            <a:r>
              <a:rPr spc="-5" dirty="0"/>
              <a:t>Kerf</a:t>
            </a:r>
          </a:p>
        </p:txBody>
      </p:sp>
      <p:sp>
        <p:nvSpPr>
          <p:cNvPr id="3" name="object 3"/>
          <p:cNvSpPr/>
          <p:nvPr/>
        </p:nvSpPr>
        <p:spPr>
          <a:xfrm>
            <a:off x="2249170" y="1501139"/>
            <a:ext cx="5728970" cy="4583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8410" y="6416040"/>
            <a:ext cx="5501640" cy="290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Can </a:t>
            </a:r>
            <a:r>
              <a:rPr sz="1800" spc="-10" dirty="0">
                <a:latin typeface="Arial"/>
                <a:cs typeface="Arial"/>
              </a:rPr>
              <a:t>do </a:t>
            </a:r>
            <a:r>
              <a:rPr sz="1800" spc="-5" dirty="0">
                <a:latin typeface="Arial"/>
                <a:cs typeface="Arial"/>
              </a:rPr>
              <a:t>this in </a:t>
            </a:r>
            <a:r>
              <a:rPr sz="1800" spc="-10" dirty="0">
                <a:latin typeface="Arial"/>
                <a:cs typeface="Arial"/>
              </a:rPr>
              <a:t>SolidWorks </a:t>
            </a:r>
            <a:r>
              <a:rPr sz="1800" spc="-5" dirty="0">
                <a:latin typeface="Arial"/>
                <a:cs typeface="Arial"/>
              </a:rPr>
              <a:t>with Insert 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Faces </a:t>
            </a:r>
            <a:r>
              <a:rPr sz="1800" dirty="0">
                <a:latin typeface="Arial"/>
                <a:cs typeface="Arial"/>
              </a:rPr>
              <a:t>&gt;</a:t>
            </a:r>
            <a:r>
              <a:rPr sz="1800" spc="-5" dirty="0">
                <a:latin typeface="Arial"/>
                <a:cs typeface="Arial"/>
              </a:rPr>
              <a:t> Move.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600" y="567690"/>
            <a:ext cx="580390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" dirty="0">
                <a:latin typeface="Arial"/>
                <a:cs typeface="Arial"/>
              </a:rPr>
              <a:t>Kerf and </a:t>
            </a:r>
            <a:r>
              <a:rPr sz="4400" dirty="0">
                <a:latin typeface="Arial"/>
                <a:cs typeface="Arial"/>
              </a:rPr>
              <a:t>Puzzle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Pieces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490" y="1733550"/>
            <a:ext cx="255841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No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correction: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4750" y="2423160"/>
            <a:ext cx="7306309" cy="459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269" y="567690"/>
            <a:ext cx="7529830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Faces </a:t>
            </a:r>
            <a:r>
              <a:rPr dirty="0"/>
              <a:t>&gt; </a:t>
            </a:r>
            <a:r>
              <a:rPr spc="-5" dirty="0"/>
              <a:t>Insert </a:t>
            </a:r>
            <a:r>
              <a:rPr dirty="0"/>
              <a:t>&gt; Move :</a:t>
            </a:r>
            <a:r>
              <a:rPr spc="-80" dirty="0"/>
              <a:t> </a:t>
            </a:r>
            <a:r>
              <a:rPr spc="-15" dirty="0"/>
              <a:t>Offset</a:t>
            </a:r>
          </a:p>
        </p:txBody>
      </p:sp>
      <p:sp>
        <p:nvSpPr>
          <p:cNvPr id="3" name="object 3"/>
          <p:cNvSpPr/>
          <p:nvPr/>
        </p:nvSpPr>
        <p:spPr>
          <a:xfrm>
            <a:off x="1099819" y="1778000"/>
            <a:ext cx="75438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969" y="567690"/>
            <a:ext cx="7249795" cy="690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Intererence Shows </a:t>
            </a:r>
            <a:r>
              <a:rPr dirty="0"/>
              <a:t>the</a:t>
            </a:r>
            <a:r>
              <a:rPr spc="-45" dirty="0"/>
              <a:t> </a:t>
            </a:r>
            <a:r>
              <a:rPr spc="-20" dirty="0"/>
              <a:t>Offset</a:t>
            </a:r>
          </a:p>
        </p:txBody>
      </p:sp>
      <p:sp>
        <p:nvSpPr>
          <p:cNvPr id="3" name="object 3"/>
          <p:cNvSpPr/>
          <p:nvPr/>
        </p:nvSpPr>
        <p:spPr>
          <a:xfrm>
            <a:off x="1953260" y="1562100"/>
            <a:ext cx="653669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355</Words>
  <Application>Microsoft Office PowerPoint</Application>
  <PresentationFormat>Custom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99-353 SolidWorks and Laser Cutting</vt:lpstr>
      <vt:lpstr>Beam Width</vt:lpstr>
      <vt:lpstr>Kerf</vt:lpstr>
      <vt:lpstr>Kerf</vt:lpstr>
      <vt:lpstr>PowerPoint Presentation</vt:lpstr>
      <vt:lpstr>Offset Kerf</vt:lpstr>
      <vt:lpstr>PowerPoint Presentation</vt:lpstr>
      <vt:lpstr>Faces &gt; Insert &gt; Move : Offset</vt:lpstr>
      <vt:lpstr>Intererence Shows the Offset</vt:lpstr>
      <vt:lpstr>Making a Box</vt:lpstr>
      <vt:lpstr>Making a Flush Box</vt:lpstr>
      <vt:lpstr>T-Slot Joints</vt:lpstr>
      <vt:lpstr>T-Slot in Wood</vt:lpstr>
      <vt:lpstr>Dragon's Claw Joints</vt:lpstr>
      <vt:lpstr>Dragon's Claw</vt:lpstr>
      <vt:lpstr>Mirror Matching Parts  Instead of Copying Them</vt:lpstr>
      <vt:lpstr>Mirror to Counteract Skew</vt:lpstr>
      <vt:lpstr>“Living Hinge” in Wood</vt:lpstr>
      <vt:lpstr>Living Hinges</vt:lpstr>
      <vt:lpstr>Engraving</vt:lpstr>
      <vt:lpstr>Engraving Acrylic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99-353 SolidWorks and Laser Cutting</dc:title>
  <dc:creator>Dave Touretzky</dc:creator>
  <cp:lastModifiedBy>Susan Finger</cp:lastModifiedBy>
  <cp:revision>5</cp:revision>
  <dcterms:created xsi:type="dcterms:W3CDTF">2017-03-31T19:42:58Z</dcterms:created>
  <dcterms:modified xsi:type="dcterms:W3CDTF">2017-09-05T16:48:42Z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2016-10-22T00:00:00Z</vt:filetime>
  </property>
  <property fmtid="{D5CDD505-2E9C-101B-9397-08002B2CF9AE}" pid="3" name="Creator">
    <vt:lpwstr>Impress</vt:lpwstr>
  </property>
  <property fmtid="{D5CDD505-2E9C-101B-9397-08002B2CF9AE}" pid="4" name="LastSaved">
    <vt:filetime>2016-10-22T00:00:00Z</vt:filetime>
  </property>
</Properties>
</file>