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3.jpg" ContentType="image/jpg"/>
  <Override PartName="/ppt/media/image7.jpg" ContentType="image/jpg"/>
  <Override PartName="/ppt/media/image10.jpg" ContentType="image/jpg"/>
  <Override PartName="/ppt/media/image13.jpg" ContentType="image/jpg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77" r:id="rId5"/>
    <p:sldId id="280" r:id="rId6"/>
    <p:sldId id="293" r:id="rId7"/>
    <p:sldId id="294" r:id="rId8"/>
    <p:sldId id="295" r:id="rId9"/>
    <p:sldId id="296" r:id="rId10"/>
    <p:sldId id="290" r:id="rId11"/>
    <p:sldId id="291" r:id="rId12"/>
    <p:sldId id="264" r:id="rId13"/>
    <p:sldId id="281" r:id="rId14"/>
    <p:sldId id="269" r:id="rId15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6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3150" y="567690"/>
            <a:ext cx="5397500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395" y="1584807"/>
            <a:ext cx="8589009" cy="456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70059" y="6876090"/>
            <a:ext cx="22987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2930" y="6869430"/>
            <a:ext cx="1143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2420" y="2023109"/>
            <a:ext cx="437070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0000FF"/>
                </a:solidFill>
                <a:latin typeface="Arial"/>
                <a:cs typeface="Arial"/>
              </a:rPr>
              <a:t>Laser Cutter</a:t>
            </a:r>
            <a:r>
              <a:rPr sz="44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00FF"/>
                </a:solidFill>
                <a:latin typeface="Arial"/>
                <a:cs typeface="Arial"/>
              </a:rPr>
              <a:t>Intro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1739" y="3929126"/>
            <a:ext cx="4885055" cy="137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255" marR="759460" indent="1270" algn="ctr">
              <a:lnSpc>
                <a:spcPts val="3590"/>
              </a:lnSpc>
            </a:pPr>
            <a:r>
              <a:rPr lang="en-US" sz="3200" dirty="0">
                <a:latin typeface="Arial"/>
                <a:cs typeface="Arial"/>
              </a:rPr>
              <a:t>Susan Finger</a:t>
            </a:r>
          </a:p>
          <a:p>
            <a:pPr marL="770255" marR="759460" indent="1270" algn="ctr">
              <a:lnSpc>
                <a:spcPts val="3590"/>
              </a:lnSpc>
            </a:pPr>
            <a:r>
              <a:rPr lang="en-US" sz="3200" dirty="0">
                <a:latin typeface="Arial"/>
                <a:cs typeface="Arial"/>
              </a:rPr>
              <a:t>Dave </a:t>
            </a:r>
            <a:r>
              <a:rPr lang="en-US" sz="3200" dirty="0" err="1">
                <a:latin typeface="Arial"/>
                <a:cs typeface="Arial"/>
              </a:rPr>
              <a:t>Touretzky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ts val="3510"/>
              </a:lnSpc>
            </a:pPr>
            <a:r>
              <a:rPr sz="3200" dirty="0">
                <a:latin typeface="Arial"/>
                <a:cs typeface="Arial"/>
              </a:rPr>
              <a:t>Carnegie </a:t>
            </a:r>
            <a:r>
              <a:rPr sz="3200" spc="-5" dirty="0">
                <a:latin typeface="Arial"/>
                <a:cs typeface="Arial"/>
              </a:rPr>
              <a:t>Mellon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University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404495"/>
            <a:ext cx="265493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5" dirty="0">
                <a:latin typeface="Arial"/>
                <a:cs typeface="Arial"/>
              </a:rPr>
              <a:t>CAD</a:t>
            </a:r>
            <a:r>
              <a:rPr sz="4400" b="0" spc="-170" dirty="0">
                <a:latin typeface="Arial"/>
                <a:cs typeface="Arial"/>
              </a:rPr>
              <a:t> </a:t>
            </a:r>
            <a:r>
              <a:rPr sz="4400" b="0" spc="-100" dirty="0">
                <a:latin typeface="Arial"/>
                <a:cs typeface="Arial"/>
              </a:rPr>
              <a:t>Tools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230" y="1612900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230" y="3864609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230" y="4433570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230" y="5002529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230" y="5571490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230" y="6139179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230" y="6708140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519" y="1485900"/>
            <a:ext cx="6085840" cy="554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5" dirty="0">
                <a:latin typeface="Arial"/>
                <a:cs typeface="Arial"/>
              </a:rPr>
              <a:t>The </a:t>
            </a:r>
            <a:r>
              <a:rPr sz="2850" dirty="0">
                <a:latin typeface="Arial"/>
                <a:cs typeface="Arial"/>
              </a:rPr>
              <a:t>big</a:t>
            </a:r>
            <a:r>
              <a:rPr sz="2850" spc="-8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two:</a:t>
            </a:r>
            <a:endParaRPr sz="2850">
              <a:latin typeface="Arial"/>
              <a:cs typeface="Arial"/>
            </a:endParaRPr>
          </a:p>
          <a:p>
            <a:pPr marL="467359" marR="3725545" indent="-358140">
              <a:lnSpc>
                <a:spcPts val="2810"/>
              </a:lnSpc>
              <a:spcBef>
                <a:spcPts val="1320"/>
              </a:spcBef>
              <a:buSzPct val="75510"/>
              <a:buFont typeface="Calibri"/>
              <a:buChar char="–"/>
              <a:tabLst>
                <a:tab pos="396875" algn="l"/>
                <a:tab pos="397510" algn="l"/>
              </a:tabLst>
            </a:pPr>
            <a:r>
              <a:rPr sz="2450" spc="20" dirty="0">
                <a:latin typeface="Arial"/>
                <a:cs typeface="Arial"/>
              </a:rPr>
              <a:t>AutoCad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spc="15" dirty="0">
                <a:latin typeface="Arial"/>
                <a:cs typeface="Arial"/>
              </a:rPr>
              <a:t>from  </a:t>
            </a:r>
            <a:r>
              <a:rPr sz="2450" spc="-5" dirty="0">
                <a:latin typeface="Arial"/>
                <a:cs typeface="Arial"/>
              </a:rPr>
              <a:t>AutoDesk</a:t>
            </a:r>
            <a:endParaRPr sz="2450">
              <a:latin typeface="Arial"/>
              <a:cs typeface="Arial"/>
            </a:endParaRPr>
          </a:p>
          <a:p>
            <a:pPr marL="397510" marR="2969260" indent="-288290">
              <a:lnSpc>
                <a:spcPts val="2810"/>
              </a:lnSpc>
              <a:spcBef>
                <a:spcPts val="1005"/>
              </a:spcBef>
              <a:buSzPct val="75510"/>
              <a:buFont typeface="Calibri"/>
              <a:buChar char="–"/>
              <a:tabLst>
                <a:tab pos="396875" algn="l"/>
                <a:tab pos="397510" algn="l"/>
              </a:tabLst>
            </a:pPr>
            <a:r>
              <a:rPr sz="2450" spc="-10" dirty="0">
                <a:latin typeface="Arial"/>
                <a:cs typeface="Arial"/>
              </a:rPr>
              <a:t>SolidWorks </a:t>
            </a:r>
            <a:r>
              <a:rPr sz="2450" spc="-5" dirty="0">
                <a:latin typeface="Arial"/>
                <a:cs typeface="Arial"/>
              </a:rPr>
              <a:t>from  </a:t>
            </a:r>
            <a:r>
              <a:rPr sz="2450" spc="15" dirty="0">
                <a:latin typeface="Arial"/>
                <a:cs typeface="Arial"/>
              </a:rPr>
              <a:t>Dassault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spc="20" dirty="0">
                <a:latin typeface="Arial"/>
                <a:cs typeface="Arial"/>
              </a:rPr>
              <a:t>Systemes</a:t>
            </a:r>
            <a:endParaRPr sz="2450">
              <a:latin typeface="Arial"/>
              <a:cs typeface="Arial"/>
            </a:endParaRPr>
          </a:p>
          <a:p>
            <a:pPr marL="12700" marR="4045585">
              <a:lnSpc>
                <a:spcPts val="4480"/>
              </a:lnSpc>
            </a:pPr>
            <a:r>
              <a:rPr sz="2850" spc="5" dirty="0">
                <a:latin typeface="Arial"/>
                <a:cs typeface="Arial"/>
              </a:rPr>
              <a:t>A</a:t>
            </a:r>
            <a:r>
              <a:rPr sz="2850" spc="-5" dirty="0">
                <a:latin typeface="Arial"/>
                <a:cs typeface="Arial"/>
              </a:rPr>
              <a:t>l</a:t>
            </a:r>
            <a:r>
              <a:rPr sz="2850" spc="5" dirty="0">
                <a:latin typeface="Arial"/>
                <a:cs typeface="Arial"/>
              </a:rPr>
              <a:t>i</a:t>
            </a:r>
            <a:r>
              <a:rPr sz="2850" spc="10" dirty="0">
                <a:latin typeface="Arial"/>
                <a:cs typeface="Arial"/>
              </a:rPr>
              <a:t>b</a:t>
            </a:r>
            <a:r>
              <a:rPr sz="2850" spc="5" dirty="0">
                <a:latin typeface="Arial"/>
                <a:cs typeface="Arial"/>
              </a:rPr>
              <a:t>r</a:t>
            </a:r>
            <a:r>
              <a:rPr sz="2850" spc="10" dirty="0">
                <a:latin typeface="Arial"/>
                <a:cs typeface="Arial"/>
              </a:rPr>
              <a:t>e</a:t>
            </a:r>
            <a:r>
              <a:rPr sz="2850" spc="-5" dirty="0">
                <a:latin typeface="Arial"/>
                <a:cs typeface="Arial"/>
              </a:rPr>
              <a:t>/I</a:t>
            </a:r>
            <a:r>
              <a:rPr sz="2850" dirty="0">
                <a:latin typeface="Arial"/>
                <a:cs typeface="Arial"/>
              </a:rPr>
              <a:t>n</a:t>
            </a:r>
            <a:r>
              <a:rPr sz="2850" spc="10" dirty="0">
                <a:latin typeface="Arial"/>
                <a:cs typeface="Arial"/>
              </a:rPr>
              <a:t>ve</a:t>
            </a:r>
            <a:r>
              <a:rPr sz="2850" dirty="0">
                <a:latin typeface="Arial"/>
                <a:cs typeface="Arial"/>
              </a:rPr>
              <a:t>nt  </a:t>
            </a:r>
            <a:r>
              <a:rPr sz="2850" spc="5" dirty="0">
                <a:latin typeface="Arial"/>
                <a:cs typeface="Arial"/>
              </a:rPr>
              <a:t>Sketchup  </a:t>
            </a:r>
            <a:r>
              <a:rPr sz="2850" dirty="0">
                <a:latin typeface="Arial"/>
                <a:cs typeface="Arial"/>
              </a:rPr>
              <a:t>Blender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50" spc="-10" dirty="0">
                <a:latin typeface="Arial"/>
                <a:cs typeface="Arial"/>
              </a:rPr>
              <a:t>CorelDraw, </a:t>
            </a:r>
            <a:r>
              <a:rPr sz="2850" spc="5" dirty="0">
                <a:latin typeface="Arial"/>
                <a:cs typeface="Arial"/>
              </a:rPr>
              <a:t>Inkscape,</a:t>
            </a:r>
            <a:r>
              <a:rPr sz="2850" spc="-85" dirty="0">
                <a:latin typeface="Arial"/>
                <a:cs typeface="Arial"/>
              </a:rPr>
              <a:t> </a:t>
            </a:r>
            <a:r>
              <a:rPr sz="2850" spc="5" dirty="0">
                <a:latin typeface="Arial"/>
                <a:cs typeface="Arial"/>
              </a:rPr>
              <a:t>Rhino</a:t>
            </a:r>
            <a:endParaRPr sz="2850">
              <a:latin typeface="Arial"/>
              <a:cs typeface="Arial"/>
            </a:endParaRPr>
          </a:p>
          <a:p>
            <a:pPr marL="12700" marR="5080">
              <a:lnSpc>
                <a:spcPct val="131000"/>
              </a:lnSpc>
            </a:pPr>
            <a:r>
              <a:rPr sz="2850" spc="5" dirty="0">
                <a:latin typeface="Arial"/>
                <a:cs typeface="Arial"/>
              </a:rPr>
              <a:t>Sketch </a:t>
            </a:r>
            <a:r>
              <a:rPr sz="2850" spc="-5" dirty="0">
                <a:latin typeface="Arial"/>
                <a:cs typeface="Arial"/>
              </a:rPr>
              <a:t>It </a:t>
            </a:r>
            <a:r>
              <a:rPr sz="2850" spc="5" dirty="0">
                <a:latin typeface="Arial"/>
                <a:cs typeface="Arial"/>
              </a:rPr>
              <a:t>Make </a:t>
            </a:r>
            <a:r>
              <a:rPr sz="2850" spc="-5" dirty="0">
                <a:latin typeface="Arial"/>
                <a:cs typeface="Arial"/>
              </a:rPr>
              <a:t>It </a:t>
            </a:r>
            <a:r>
              <a:rPr sz="2850" spc="5" dirty="0">
                <a:latin typeface="Arial"/>
                <a:cs typeface="Arial"/>
              </a:rPr>
              <a:t>(developed at</a:t>
            </a:r>
            <a:r>
              <a:rPr sz="2850" spc="-75" dirty="0">
                <a:latin typeface="Arial"/>
                <a:cs typeface="Arial"/>
              </a:rPr>
              <a:t> </a:t>
            </a:r>
            <a:r>
              <a:rPr sz="2850" spc="5" dirty="0">
                <a:latin typeface="Arial"/>
                <a:cs typeface="Arial"/>
              </a:rPr>
              <a:t>CMU)  Many</a:t>
            </a:r>
            <a:r>
              <a:rPr sz="2850" spc="-7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more...</a:t>
            </a:r>
            <a:endParaRPr sz="28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2240" y="1516380"/>
            <a:ext cx="6051550" cy="378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70059" y="6876090"/>
            <a:ext cx="2311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131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605" y="443155"/>
            <a:ext cx="4413313" cy="690244"/>
          </a:xfrm>
        </p:spPr>
        <p:txBody>
          <a:bodyPr/>
          <a:lstStyle/>
          <a:p>
            <a:r>
              <a:rPr lang="en-US" dirty="0"/>
              <a:t>CAD drawings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700" y="1392507"/>
            <a:ext cx="9393279" cy="24314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AutoCAD Drawing Exchange Format (DXF), introduced in 1982, converts a CAD model of points and lines in 3D space into a 2D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DXF enables the generation of line drawings (blueprints) from CAD models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083050"/>
            <a:ext cx="3950176" cy="237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4068333"/>
            <a:ext cx="3954090" cy="2374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16" y="6597650"/>
            <a:ext cx="4918593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/>
              <a:t>http://tecnetinc.com/The Assembly Defined.html</a:t>
            </a:r>
          </a:p>
        </p:txBody>
      </p:sp>
    </p:spTree>
    <p:extLst>
      <p:ext uri="{BB962C8B-B14F-4D97-AF65-F5344CB8AC3E}">
        <p14:creationId xmlns:p14="http://schemas.microsoft.com/office/powerpoint/2010/main" val="83914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5540" y="1654810"/>
            <a:ext cx="5363210" cy="5624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900" y="331632"/>
            <a:ext cx="629793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Rabbit Laser</a:t>
            </a:r>
            <a:r>
              <a:rPr spc="-85" dirty="0"/>
              <a:t> </a:t>
            </a:r>
            <a:r>
              <a:rPr spc="-5" dirty="0"/>
              <a:t>RL-80-1290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440" y="1896109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2552700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318389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3827779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1571152"/>
            <a:ext cx="3395345" cy="261874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3200" dirty="0">
                <a:latin typeface="Arial"/>
                <a:cs typeface="Arial"/>
              </a:rPr>
              <a:t>80 watt </a:t>
            </a:r>
            <a:r>
              <a:rPr sz="3200" spc="10" dirty="0">
                <a:latin typeface="Arial"/>
                <a:cs typeface="Arial"/>
              </a:rPr>
              <a:t>CO</a:t>
            </a:r>
            <a:r>
              <a:rPr sz="4050" spc="15" baseline="-8230" dirty="0">
                <a:latin typeface="Arial"/>
                <a:cs typeface="Arial"/>
              </a:rPr>
              <a:t>2</a:t>
            </a:r>
            <a:r>
              <a:rPr sz="4050" spc="60" baseline="-82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laser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30600"/>
              </a:lnSpc>
              <a:spcBef>
                <a:spcPts val="310"/>
              </a:spcBef>
            </a:pPr>
            <a:r>
              <a:rPr sz="3200" dirty="0">
                <a:latin typeface="Arial"/>
                <a:cs typeface="Arial"/>
              </a:rPr>
              <a:t>1200x900 mm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bed  </a:t>
            </a:r>
            <a:r>
              <a:rPr sz="3200" dirty="0">
                <a:latin typeface="Arial"/>
                <a:cs typeface="Arial"/>
              </a:rPr>
              <a:t>Exhaust </a:t>
            </a:r>
            <a:r>
              <a:rPr sz="3200" spc="-5" dirty="0">
                <a:latin typeface="Arial"/>
                <a:cs typeface="Arial"/>
              </a:rPr>
              <a:t>filter  Chiller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10030" y="5052059"/>
            <a:ext cx="2175510" cy="2054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24" y="195211"/>
            <a:ext cx="8850176" cy="1354217"/>
          </a:xfrm>
        </p:spPr>
        <p:txBody>
          <a:bodyPr/>
          <a:lstStyle/>
          <a:p>
            <a:r>
              <a:rPr lang="en-US" dirty="0"/>
              <a:t>What you need use the laser cutter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395" y="1584807"/>
            <a:ext cx="8589009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Fire safety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Knowledge of the laser cutting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Knowledge of the laser cutter you are using. Using an Epilog is different from using a Rabbit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dxf</a:t>
            </a:r>
            <a:r>
              <a:rPr lang="en-US" dirty="0"/>
              <a:t> file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Material suitable for laser cutting</a:t>
            </a:r>
          </a:p>
        </p:txBody>
      </p:sp>
    </p:spTree>
    <p:extLst>
      <p:ext uri="{BB962C8B-B14F-4D97-AF65-F5344CB8AC3E}">
        <p14:creationId xmlns:p14="http://schemas.microsoft.com/office/powerpoint/2010/main" val="107277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9430"/>
            <a:ext cx="20447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900" y="330361"/>
            <a:ext cx="160972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afety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910" y="1111250"/>
            <a:ext cx="9107319" cy="656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2120265" indent="-457200" defTabSz="8918575">
              <a:lnSpc>
                <a:spcPct val="132100"/>
              </a:lnSpc>
              <a:buFont typeface="Arial" panose="020B0604020202020204" pitchFamily="34" charset="0"/>
              <a:buChar char="•"/>
            </a:pPr>
            <a:r>
              <a:rPr lang="en-US" sz="2600" spc="5" dirty="0">
                <a:latin typeface="Arial"/>
                <a:cs typeface="Arial"/>
              </a:rPr>
              <a:t>Know where the fire extinguisher and the E-Stop button are. Know how and when to use them</a:t>
            </a:r>
            <a:endParaRPr lang="en-US"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</a:pPr>
            <a:r>
              <a:rPr lang="en-US" sz="2600" spc="10" dirty="0">
                <a:latin typeface="Arial"/>
                <a:cs typeface="Arial"/>
              </a:rPr>
              <a:t>Chiller temp </a:t>
            </a:r>
            <a:r>
              <a:rPr lang="en-US" sz="2600" spc="15" dirty="0">
                <a:latin typeface="Arial"/>
                <a:cs typeface="Arial"/>
              </a:rPr>
              <a:t>must </a:t>
            </a:r>
            <a:r>
              <a:rPr lang="en-US" sz="2600" spc="5" dirty="0">
                <a:latin typeface="Arial"/>
                <a:cs typeface="Arial"/>
              </a:rPr>
              <a:t>be </a:t>
            </a:r>
            <a:r>
              <a:rPr lang="en-US" sz="2600" spc="10" dirty="0">
                <a:latin typeface="Arial"/>
                <a:cs typeface="Arial"/>
              </a:rPr>
              <a:t>below </a:t>
            </a:r>
            <a:r>
              <a:rPr lang="en-US" sz="2600" spc="35" dirty="0">
                <a:latin typeface="Arial"/>
                <a:cs typeface="Arial"/>
              </a:rPr>
              <a:t>32</a:t>
            </a:r>
            <a:r>
              <a:rPr lang="en-US" sz="2250" spc="52" baseline="24074" dirty="0">
                <a:latin typeface="Arial"/>
                <a:cs typeface="Arial"/>
              </a:rPr>
              <a:t>o</a:t>
            </a:r>
            <a:r>
              <a:rPr lang="en-US" sz="2250" spc="382" baseline="24074" dirty="0">
                <a:latin typeface="Arial"/>
                <a:cs typeface="Arial"/>
              </a:rPr>
              <a:t> </a:t>
            </a:r>
            <a:r>
              <a:rPr lang="en-US" sz="2600" spc="-140" dirty="0">
                <a:latin typeface="Arial"/>
                <a:cs typeface="Arial"/>
              </a:rPr>
              <a:t>F.</a:t>
            </a:r>
            <a:endParaRPr lang="en-US" sz="2600" dirty="0">
              <a:latin typeface="Arial"/>
              <a:cs typeface="Arial"/>
            </a:endParaRPr>
          </a:p>
          <a:p>
            <a:pPr marL="469900" marR="1414780" indent="-457200">
              <a:lnSpc>
                <a:spcPct val="132400"/>
              </a:lnSpc>
              <a:buFont typeface="Arial" panose="020B0604020202020204" pitchFamily="34" charset="0"/>
              <a:buChar char="•"/>
            </a:pPr>
            <a:r>
              <a:rPr lang="en-US" sz="2600" spc="10" dirty="0">
                <a:latin typeface="Arial"/>
                <a:cs typeface="Arial"/>
              </a:rPr>
              <a:t>Never open the door while </a:t>
            </a:r>
            <a:r>
              <a:rPr lang="en-US" sz="2600" spc="5" dirty="0">
                <a:latin typeface="Arial"/>
                <a:cs typeface="Arial"/>
              </a:rPr>
              <a:t>the laser is active. </a:t>
            </a:r>
          </a:p>
          <a:p>
            <a:pPr marL="469900" marR="1414780" indent="-457200">
              <a:lnSpc>
                <a:spcPct val="132400"/>
              </a:lnSpc>
              <a:buFont typeface="Arial" panose="020B0604020202020204" pitchFamily="34" charset="0"/>
              <a:buChar char="•"/>
            </a:pPr>
            <a:r>
              <a:rPr lang="en-US" sz="2600" spc="10" dirty="0">
                <a:latin typeface="Arial"/>
                <a:cs typeface="Arial"/>
              </a:rPr>
              <a:t>Never cut </a:t>
            </a:r>
            <a:r>
              <a:rPr lang="en-US" sz="2600" spc="5" dirty="0">
                <a:latin typeface="Arial"/>
                <a:cs typeface="Arial"/>
              </a:rPr>
              <a:t>materials </a:t>
            </a:r>
            <a:r>
              <a:rPr lang="en-US" sz="2600" spc="10" dirty="0">
                <a:latin typeface="Arial"/>
                <a:cs typeface="Arial"/>
              </a:rPr>
              <a:t>not </a:t>
            </a:r>
            <a:r>
              <a:rPr lang="en-US" sz="2600" spc="5" dirty="0">
                <a:latin typeface="Arial"/>
                <a:cs typeface="Arial"/>
              </a:rPr>
              <a:t>on the </a:t>
            </a:r>
            <a:r>
              <a:rPr lang="en-US" sz="2600" spc="10" dirty="0">
                <a:latin typeface="Arial"/>
                <a:cs typeface="Arial"/>
              </a:rPr>
              <a:t>approved</a:t>
            </a:r>
            <a:r>
              <a:rPr lang="en-US" sz="2600" spc="20" dirty="0">
                <a:latin typeface="Arial"/>
                <a:cs typeface="Arial"/>
              </a:rPr>
              <a:t> </a:t>
            </a:r>
            <a:r>
              <a:rPr lang="en-US" sz="2600" spc="5" dirty="0">
                <a:latin typeface="Arial"/>
                <a:cs typeface="Arial"/>
              </a:rPr>
              <a:t>list:</a:t>
            </a:r>
            <a:endParaRPr lang="en-US" sz="2600" dirty="0">
              <a:latin typeface="Arial"/>
              <a:cs typeface="Arial"/>
            </a:endParaRPr>
          </a:p>
          <a:p>
            <a:pPr marL="824230" marR="5080" lvl="1" indent="-265430">
              <a:lnSpc>
                <a:spcPts val="2580"/>
              </a:lnSpc>
              <a:spcBef>
                <a:spcPts val="1225"/>
              </a:spcBef>
              <a:buSzPct val="73913"/>
              <a:buFont typeface="Calibri"/>
              <a:buChar char="–"/>
              <a:tabLst>
                <a:tab pos="366713" algn="l"/>
              </a:tabLst>
            </a:pPr>
            <a:r>
              <a:rPr lang="en-US" sz="2300" dirty="0">
                <a:latin typeface="Arial"/>
                <a:cs typeface="Arial"/>
              </a:rPr>
              <a:t>Acrylic, </a:t>
            </a:r>
            <a:r>
              <a:rPr lang="en-US" sz="2300" dirty="0" err="1">
                <a:latin typeface="Arial"/>
                <a:cs typeface="Arial"/>
              </a:rPr>
              <a:t>Delrin</a:t>
            </a:r>
            <a:r>
              <a:rPr lang="en-US" sz="2300" dirty="0">
                <a:latin typeface="Arial"/>
                <a:cs typeface="Arial"/>
              </a:rPr>
              <a:t>, </a:t>
            </a:r>
            <a:r>
              <a:rPr lang="en-US" sz="2300" spc="-5" dirty="0">
                <a:latin typeface="Arial"/>
                <a:cs typeface="Arial"/>
              </a:rPr>
              <a:t>cardboard, thin </a:t>
            </a:r>
            <a:r>
              <a:rPr lang="en-US" sz="2300" dirty="0">
                <a:latin typeface="Arial"/>
                <a:cs typeface="Arial"/>
              </a:rPr>
              <a:t>wood, MDF </a:t>
            </a:r>
            <a:r>
              <a:rPr lang="en-US" sz="2300" spc="-5" dirty="0">
                <a:latin typeface="Arial"/>
                <a:cs typeface="Arial"/>
              </a:rPr>
              <a:t>(fiberboard), </a:t>
            </a:r>
            <a:r>
              <a:rPr lang="en-US" sz="2300" dirty="0">
                <a:latin typeface="Arial"/>
                <a:cs typeface="Arial"/>
              </a:rPr>
              <a:t>and  </a:t>
            </a:r>
            <a:r>
              <a:rPr lang="en-US" sz="2300" spc="-35" dirty="0" err="1">
                <a:latin typeface="Arial"/>
                <a:cs typeface="Arial"/>
              </a:rPr>
              <a:t>Yupo</a:t>
            </a:r>
            <a:r>
              <a:rPr lang="en-US" sz="2300" spc="-35" dirty="0">
                <a:latin typeface="Arial"/>
                <a:cs typeface="Arial"/>
              </a:rPr>
              <a:t> </a:t>
            </a:r>
            <a:r>
              <a:rPr lang="en-US" sz="2300" spc="-5" dirty="0">
                <a:latin typeface="Arial"/>
                <a:cs typeface="Arial"/>
              </a:rPr>
              <a:t>paper are </a:t>
            </a:r>
            <a:r>
              <a:rPr lang="en-US" sz="2300" dirty="0">
                <a:latin typeface="Arial"/>
                <a:cs typeface="Arial"/>
              </a:rPr>
              <a:t>all</a:t>
            </a:r>
            <a:r>
              <a:rPr lang="en-US" sz="2300" spc="-35" dirty="0">
                <a:latin typeface="Arial"/>
                <a:cs typeface="Arial"/>
              </a:rPr>
              <a:t> okay.</a:t>
            </a:r>
            <a:endParaRPr lang="en-US" sz="2300" dirty="0">
              <a:latin typeface="Arial"/>
              <a:cs typeface="Arial"/>
            </a:endParaRPr>
          </a:p>
          <a:p>
            <a:pPr marL="824230" lvl="1" indent="-265430">
              <a:spcBef>
                <a:spcPts val="700"/>
              </a:spcBef>
              <a:buSzPct val="73913"/>
              <a:buFont typeface="Calibri"/>
              <a:buChar char="–"/>
              <a:tabLst>
                <a:tab pos="366395" algn="l"/>
                <a:tab pos="367030" algn="l"/>
              </a:tabLst>
            </a:pPr>
            <a:r>
              <a:rPr lang="en-US" sz="2300" spc="-5" dirty="0">
                <a:latin typeface="Arial"/>
                <a:cs typeface="Arial"/>
              </a:rPr>
              <a:t>Ask </a:t>
            </a:r>
            <a:r>
              <a:rPr lang="en-US" sz="2300" dirty="0">
                <a:latin typeface="Arial"/>
                <a:cs typeface="Arial"/>
              </a:rPr>
              <a:t>about </a:t>
            </a:r>
            <a:r>
              <a:rPr lang="en-US" sz="2300" spc="-5" dirty="0">
                <a:latin typeface="Arial"/>
                <a:cs typeface="Arial"/>
              </a:rPr>
              <a:t>other</a:t>
            </a:r>
            <a:r>
              <a:rPr lang="en-US" sz="2300" spc="-60" dirty="0">
                <a:latin typeface="Arial"/>
                <a:cs typeface="Arial"/>
              </a:rPr>
              <a:t> </a:t>
            </a:r>
            <a:r>
              <a:rPr lang="en-US" sz="2300" spc="-5" dirty="0">
                <a:latin typeface="Arial"/>
                <a:cs typeface="Arial"/>
              </a:rPr>
              <a:t>materials.</a:t>
            </a:r>
            <a:endParaRPr lang="en-US" sz="23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en-US" sz="2600" spc="10" dirty="0">
                <a:latin typeface="Arial"/>
                <a:cs typeface="Arial"/>
              </a:rPr>
              <a:t>Lots of </a:t>
            </a:r>
            <a:r>
              <a:rPr lang="en-US" sz="2600" spc="-5" dirty="0">
                <a:latin typeface="Arial"/>
                <a:cs typeface="Arial"/>
              </a:rPr>
              <a:t>stuff </a:t>
            </a:r>
            <a:r>
              <a:rPr lang="en-US" sz="2600" spc="5" dirty="0">
                <a:latin typeface="Arial"/>
                <a:cs typeface="Arial"/>
              </a:rPr>
              <a:t>that's </a:t>
            </a:r>
            <a:r>
              <a:rPr lang="en-US" sz="2600" spc="10" dirty="0">
                <a:latin typeface="Arial"/>
                <a:cs typeface="Arial"/>
              </a:rPr>
              <a:t>bad to</a:t>
            </a:r>
            <a:r>
              <a:rPr lang="en-US" sz="2600" spc="-20" dirty="0">
                <a:latin typeface="Arial"/>
                <a:cs typeface="Arial"/>
              </a:rPr>
              <a:t> </a:t>
            </a:r>
            <a:r>
              <a:rPr lang="en-US" sz="2600" spc="10" dirty="0">
                <a:latin typeface="Arial"/>
                <a:cs typeface="Arial"/>
              </a:rPr>
              <a:t>cut:</a:t>
            </a:r>
            <a:endParaRPr lang="en-US" sz="2600" dirty="0">
              <a:latin typeface="Arial"/>
              <a:cs typeface="Arial"/>
            </a:endParaRPr>
          </a:p>
          <a:p>
            <a:pPr marL="824230" lvl="1" indent="-265430">
              <a:spcBef>
                <a:spcPts val="985"/>
              </a:spcBef>
              <a:buSzPct val="73913"/>
              <a:buFont typeface="Calibri"/>
              <a:buChar char="–"/>
              <a:tabLst>
                <a:tab pos="366395" algn="l"/>
                <a:tab pos="367030" algn="l"/>
              </a:tabLst>
            </a:pPr>
            <a:r>
              <a:rPr lang="en-US" sz="2300" spc="-5" dirty="0">
                <a:latin typeface="Arial"/>
                <a:cs typeface="Arial"/>
              </a:rPr>
              <a:t>ABS </a:t>
            </a:r>
            <a:r>
              <a:rPr lang="en-US" sz="2300" dirty="0">
                <a:latin typeface="Arial"/>
                <a:cs typeface="Arial"/>
              </a:rPr>
              <a:t>plastic will </a:t>
            </a:r>
            <a:r>
              <a:rPr lang="en-US" sz="2300" spc="-5" dirty="0">
                <a:latin typeface="Arial"/>
                <a:cs typeface="Arial"/>
              </a:rPr>
              <a:t>catch</a:t>
            </a:r>
            <a:r>
              <a:rPr lang="en-US" sz="2300" spc="-65" dirty="0">
                <a:latin typeface="Arial"/>
                <a:cs typeface="Arial"/>
              </a:rPr>
              <a:t> </a:t>
            </a:r>
            <a:r>
              <a:rPr lang="en-US" sz="2300" spc="-5" dirty="0">
                <a:latin typeface="Arial"/>
                <a:cs typeface="Arial"/>
              </a:rPr>
              <a:t>fire</a:t>
            </a:r>
            <a:endParaRPr lang="en-US" sz="2300" dirty="0">
              <a:latin typeface="Arial"/>
              <a:cs typeface="Arial"/>
            </a:endParaRPr>
          </a:p>
          <a:p>
            <a:pPr marL="824230" lvl="1" indent="-265430">
              <a:spcBef>
                <a:spcPts val="755"/>
              </a:spcBef>
              <a:buSzPct val="73913"/>
              <a:buFont typeface="Calibri"/>
              <a:buChar char="–"/>
              <a:tabLst>
                <a:tab pos="366395" algn="l"/>
                <a:tab pos="367030" algn="l"/>
              </a:tabLst>
            </a:pPr>
            <a:r>
              <a:rPr lang="en-US" sz="2300" spc="-5" dirty="0">
                <a:latin typeface="Arial"/>
                <a:cs typeface="Arial"/>
              </a:rPr>
              <a:t>PETG produces </a:t>
            </a:r>
            <a:r>
              <a:rPr lang="en-US" sz="2300" dirty="0">
                <a:latin typeface="Arial"/>
                <a:cs typeface="Arial"/>
              </a:rPr>
              <a:t>oily smoke </a:t>
            </a:r>
            <a:r>
              <a:rPr lang="en-US" sz="2300" spc="-5" dirty="0">
                <a:latin typeface="Arial"/>
                <a:cs typeface="Arial"/>
              </a:rPr>
              <a:t>that </a:t>
            </a:r>
            <a:r>
              <a:rPr lang="en-US" sz="2300" dirty="0">
                <a:latin typeface="Arial"/>
                <a:cs typeface="Arial"/>
              </a:rPr>
              <a:t>dirties the lens and</a:t>
            </a:r>
            <a:r>
              <a:rPr lang="en-US" sz="2300" spc="-95" dirty="0">
                <a:latin typeface="Arial"/>
                <a:cs typeface="Arial"/>
              </a:rPr>
              <a:t> </a:t>
            </a:r>
            <a:r>
              <a:rPr lang="en-US" sz="2300" dirty="0">
                <a:latin typeface="Arial"/>
                <a:cs typeface="Arial"/>
              </a:rPr>
              <a:t>mirrors</a:t>
            </a:r>
          </a:p>
          <a:p>
            <a:pPr marL="824230" lvl="1" indent="-265430">
              <a:spcBef>
                <a:spcPts val="745"/>
              </a:spcBef>
              <a:buSzPct val="73913"/>
              <a:buFont typeface="Calibri"/>
              <a:buChar char="–"/>
              <a:tabLst>
                <a:tab pos="366395" algn="l"/>
                <a:tab pos="367030" algn="l"/>
              </a:tabLst>
            </a:pPr>
            <a:r>
              <a:rPr lang="en-US" sz="2300" spc="-5" dirty="0">
                <a:latin typeface="Arial"/>
                <a:cs typeface="Arial"/>
              </a:rPr>
              <a:t>Anything with </a:t>
            </a:r>
            <a:r>
              <a:rPr lang="en-US" sz="2300" dirty="0">
                <a:latin typeface="Arial"/>
                <a:cs typeface="Arial"/>
              </a:rPr>
              <a:t>chlorine, </a:t>
            </a:r>
            <a:r>
              <a:rPr lang="en-US" sz="2300" spc="-5" dirty="0">
                <a:latin typeface="Arial"/>
                <a:cs typeface="Arial"/>
              </a:rPr>
              <a:t>e.g. </a:t>
            </a:r>
            <a:r>
              <a:rPr lang="en-US" sz="2300" spc="-5" dirty="0" err="1">
                <a:latin typeface="Arial"/>
                <a:cs typeface="Arial"/>
              </a:rPr>
              <a:t>styrofoam</a:t>
            </a:r>
            <a:r>
              <a:rPr lang="en-US" sz="2300" spc="-5" dirty="0">
                <a:latin typeface="Arial"/>
                <a:cs typeface="Arial"/>
              </a:rPr>
              <a:t>, </a:t>
            </a:r>
            <a:r>
              <a:rPr lang="en-US" sz="2300" dirty="0">
                <a:latin typeface="Arial"/>
                <a:cs typeface="Arial"/>
              </a:rPr>
              <a:t>vinyl: poison</a:t>
            </a:r>
            <a:r>
              <a:rPr lang="en-US" sz="2300" spc="-35" dirty="0">
                <a:latin typeface="Arial"/>
                <a:cs typeface="Arial"/>
              </a:rPr>
              <a:t> </a:t>
            </a:r>
            <a:r>
              <a:rPr lang="en-US" sz="2300" spc="-5" dirty="0">
                <a:latin typeface="Arial"/>
                <a:cs typeface="Arial"/>
              </a:rPr>
              <a:t>gas!</a:t>
            </a:r>
            <a:endParaRPr lang="en-US"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25450"/>
            <a:ext cx="4648200" cy="690244"/>
          </a:xfrm>
        </p:spPr>
        <p:txBody>
          <a:bodyPr/>
          <a:lstStyle/>
          <a:p>
            <a:r>
              <a:rPr lang="en-US" dirty="0"/>
              <a:t>2d laser cutter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261" y="1383664"/>
            <a:ext cx="8697278" cy="3046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Based on pen plotters used in architecture studios which accept DXF files from CAD programs to produce 2D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LaserCAMM</a:t>
            </a:r>
            <a:r>
              <a:rPr lang="en-US" sz="3600" dirty="0"/>
              <a:t> (mid-1980s) replaced pen with a laser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4464050"/>
            <a:ext cx="3178188" cy="2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2930" y="6869430"/>
            <a:ext cx="1143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900" y="575389"/>
            <a:ext cx="64109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66135" algn="l"/>
              </a:tabLst>
            </a:pPr>
            <a:r>
              <a:rPr spc="-5" dirty="0"/>
              <a:t>From</a:t>
            </a:r>
            <a:r>
              <a:rPr spc="15" dirty="0"/>
              <a:t> </a:t>
            </a:r>
            <a:r>
              <a:rPr spc="-5" dirty="0"/>
              <a:t>Design</a:t>
            </a:r>
            <a:r>
              <a:rPr lang="en-US" spc="-5" dirty="0"/>
              <a:t> </a:t>
            </a:r>
            <a:r>
              <a:rPr spc="-5" dirty="0"/>
              <a:t>to</a:t>
            </a:r>
            <a:r>
              <a:rPr spc="-75" dirty="0"/>
              <a:t> </a:t>
            </a:r>
            <a:r>
              <a:rPr spc="-5" dirty="0"/>
              <a:t>P</a:t>
            </a:r>
            <a:r>
              <a:rPr lang="en-US" spc="-5" dirty="0"/>
              <a:t>art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8050530" y="2641600"/>
            <a:ext cx="2028190" cy="120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22640" y="3649979"/>
            <a:ext cx="7359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8880" y="2661920"/>
            <a:ext cx="838200" cy="520700"/>
          </a:xfrm>
          <a:custGeom>
            <a:avLst/>
            <a:gdLst/>
            <a:ahLst/>
            <a:cxnLst/>
            <a:rect l="l" t="t" r="r" b="b"/>
            <a:pathLst>
              <a:path w="838200" h="520700">
                <a:moveTo>
                  <a:pt x="0" y="0"/>
                </a:moveTo>
                <a:lnTo>
                  <a:pt x="838200" y="520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2789" y="3131820"/>
            <a:ext cx="165100" cy="132080"/>
          </a:xfrm>
          <a:custGeom>
            <a:avLst/>
            <a:gdLst/>
            <a:ahLst/>
            <a:cxnLst/>
            <a:rect l="l" t="t" r="r" b="b"/>
            <a:pathLst>
              <a:path w="165100" h="132079">
                <a:moveTo>
                  <a:pt x="55880" y="0"/>
                </a:moveTo>
                <a:lnTo>
                  <a:pt x="0" y="92709"/>
                </a:lnTo>
                <a:lnTo>
                  <a:pt x="165100" y="132079"/>
                </a:lnTo>
                <a:lnTo>
                  <a:pt x="5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7769" y="3780790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0" y="0"/>
                </a:moveTo>
                <a:lnTo>
                  <a:pt x="8788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8989" y="372617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4250" y="3831590"/>
            <a:ext cx="694690" cy="0"/>
          </a:xfrm>
          <a:custGeom>
            <a:avLst/>
            <a:gdLst/>
            <a:ahLst/>
            <a:cxnLst/>
            <a:rect l="l" t="t" r="r" b="b"/>
            <a:pathLst>
              <a:path w="694689">
                <a:moveTo>
                  <a:pt x="0" y="0"/>
                </a:moveTo>
                <a:lnTo>
                  <a:pt x="6946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1320" y="377697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2550" y="3815079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40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8959" y="376047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60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4400" y="3848100"/>
            <a:ext cx="631190" cy="0"/>
          </a:xfrm>
          <a:custGeom>
            <a:avLst/>
            <a:gdLst/>
            <a:ahLst/>
            <a:cxnLst/>
            <a:rect l="l" t="t" r="r" b="b"/>
            <a:pathLst>
              <a:path w="631190">
                <a:moveTo>
                  <a:pt x="0" y="0"/>
                </a:moveTo>
                <a:lnTo>
                  <a:pt x="631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87969" y="3794759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9819" y="4177029"/>
            <a:ext cx="910590" cy="595630"/>
          </a:xfrm>
          <a:custGeom>
            <a:avLst/>
            <a:gdLst/>
            <a:ahLst/>
            <a:cxnLst/>
            <a:rect l="l" t="t" r="r" b="b"/>
            <a:pathLst>
              <a:path w="910589" h="595629">
                <a:moveTo>
                  <a:pt x="0" y="595630"/>
                </a:moveTo>
                <a:lnTo>
                  <a:pt x="9105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4850" y="4091940"/>
            <a:ext cx="165100" cy="134620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165100" y="0"/>
                </a:moveTo>
                <a:lnTo>
                  <a:pt x="0" y="44450"/>
                </a:lnTo>
                <a:lnTo>
                  <a:pt x="58419" y="134620"/>
                </a:lnTo>
                <a:lnTo>
                  <a:pt x="16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0690" y="2463800"/>
            <a:ext cx="5835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9900" y="1982470"/>
            <a:ext cx="551180" cy="55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0690" y="3794759"/>
            <a:ext cx="5835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900" y="3314700"/>
            <a:ext cx="551180" cy="55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0690" y="4946650"/>
            <a:ext cx="5835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9900" y="4466590"/>
            <a:ext cx="551180" cy="55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05050" y="4193540"/>
            <a:ext cx="114109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5050" y="3016250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43400" y="4033520"/>
            <a:ext cx="11074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DXF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12920" y="2820670"/>
            <a:ext cx="1219200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999479" y="3812539"/>
            <a:ext cx="110744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2700"/>
              </a:lnSpc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 </a:t>
            </a:r>
            <a:r>
              <a:rPr sz="2400" spc="-10" dirty="0">
                <a:latin typeface="Arial"/>
                <a:cs typeface="Arial"/>
              </a:rPr>
              <a:t>DXF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48679" y="2653029"/>
            <a:ext cx="12192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08009" y="4146550"/>
            <a:ext cx="1809750" cy="140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22879" y="4991100"/>
            <a:ext cx="1219199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4529" y="4808220"/>
            <a:ext cx="1219200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13050" y="6234429"/>
            <a:ext cx="1175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SolidWorks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1359" y="6253083"/>
            <a:ext cx="1039494" cy="10382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45"/>
              </a:spcBef>
            </a:pPr>
            <a:r>
              <a:rPr sz="1800" spc="-5" dirty="0">
                <a:latin typeface="Arial"/>
                <a:cs typeface="Arial"/>
              </a:rPr>
              <a:t>Inkscape  Dr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tSi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ht</a:t>
            </a:r>
            <a:endParaRPr sz="1800">
              <a:latin typeface="Arial"/>
              <a:cs typeface="Arial"/>
            </a:endParaRPr>
          </a:p>
          <a:p>
            <a:pPr marL="12700" marR="81280">
              <a:lnSpc>
                <a:spcPts val="2010"/>
              </a:lnSpc>
              <a:spcBef>
                <a:spcPts val="10"/>
              </a:spcBef>
            </a:pP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lu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 </a:t>
            </a:r>
            <a:r>
              <a:rPr sz="1800" spc="-5" dirty="0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62150" y="4498340"/>
            <a:ext cx="2890520" cy="303530"/>
          </a:xfrm>
          <a:custGeom>
            <a:avLst/>
            <a:gdLst/>
            <a:ahLst/>
            <a:cxnLst/>
            <a:rect l="l" t="t" r="r" b="b"/>
            <a:pathLst>
              <a:path w="2890520" h="303529">
                <a:moveTo>
                  <a:pt x="0" y="0"/>
                </a:moveTo>
                <a:lnTo>
                  <a:pt x="26481" y="63537"/>
                </a:lnTo>
                <a:lnTo>
                  <a:pt x="56483" y="91973"/>
                </a:lnTo>
                <a:lnTo>
                  <a:pt x="94905" y="116410"/>
                </a:lnTo>
                <a:lnTo>
                  <a:pt x="139681" y="135516"/>
                </a:lnTo>
                <a:lnTo>
                  <a:pt x="188744" y="147956"/>
                </a:lnTo>
                <a:lnTo>
                  <a:pt x="240030" y="152400"/>
                </a:lnTo>
                <a:lnTo>
                  <a:pt x="1203960" y="152400"/>
                </a:lnTo>
                <a:lnTo>
                  <a:pt x="1254845" y="156839"/>
                </a:lnTo>
                <a:lnTo>
                  <a:pt x="1303753" y="169254"/>
                </a:lnTo>
                <a:lnTo>
                  <a:pt x="1348551" y="188289"/>
                </a:lnTo>
                <a:lnTo>
                  <a:pt x="1387106" y="212589"/>
                </a:lnTo>
                <a:lnTo>
                  <a:pt x="1417286" y="240800"/>
                </a:lnTo>
                <a:lnTo>
                  <a:pt x="1443989" y="303530"/>
                </a:lnTo>
                <a:lnTo>
                  <a:pt x="1451024" y="271565"/>
                </a:lnTo>
                <a:lnTo>
                  <a:pt x="1500973" y="212589"/>
                </a:lnTo>
                <a:lnTo>
                  <a:pt x="1539665" y="188289"/>
                </a:lnTo>
                <a:lnTo>
                  <a:pt x="1584689" y="169254"/>
                </a:lnTo>
                <a:lnTo>
                  <a:pt x="1633934" y="156839"/>
                </a:lnTo>
                <a:lnTo>
                  <a:pt x="1685289" y="152400"/>
                </a:lnTo>
                <a:lnTo>
                  <a:pt x="2649220" y="152400"/>
                </a:lnTo>
                <a:lnTo>
                  <a:pt x="2700575" y="147956"/>
                </a:lnTo>
                <a:lnTo>
                  <a:pt x="2749820" y="135516"/>
                </a:lnTo>
                <a:lnTo>
                  <a:pt x="2794844" y="116410"/>
                </a:lnTo>
                <a:lnTo>
                  <a:pt x="2833536" y="91973"/>
                </a:lnTo>
                <a:lnTo>
                  <a:pt x="2863787" y="63537"/>
                </a:lnTo>
                <a:lnTo>
                  <a:pt x="2883485" y="32434"/>
                </a:lnTo>
                <a:lnTo>
                  <a:pt x="289052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93029" y="4498340"/>
            <a:ext cx="2114550" cy="303530"/>
          </a:xfrm>
          <a:custGeom>
            <a:avLst/>
            <a:gdLst/>
            <a:ahLst/>
            <a:cxnLst/>
            <a:rect l="l" t="t" r="r" b="b"/>
            <a:pathLst>
              <a:path w="2114550" h="303529">
                <a:moveTo>
                  <a:pt x="0" y="0"/>
                </a:moveTo>
                <a:lnTo>
                  <a:pt x="6902" y="37747"/>
                </a:lnTo>
                <a:lnTo>
                  <a:pt x="26011" y="73377"/>
                </a:lnTo>
                <a:lnTo>
                  <a:pt x="54927" y="104775"/>
                </a:lnTo>
                <a:lnTo>
                  <a:pt x="91251" y="129822"/>
                </a:lnTo>
                <a:lnTo>
                  <a:pt x="132585" y="146402"/>
                </a:lnTo>
                <a:lnTo>
                  <a:pt x="176530" y="152400"/>
                </a:lnTo>
                <a:lnTo>
                  <a:pt x="881380" y="152400"/>
                </a:lnTo>
                <a:lnTo>
                  <a:pt x="924883" y="158391"/>
                </a:lnTo>
                <a:lnTo>
                  <a:pt x="966093" y="174930"/>
                </a:lnTo>
                <a:lnTo>
                  <a:pt x="1002506" y="199866"/>
                </a:lnTo>
                <a:lnTo>
                  <a:pt x="1031616" y="231045"/>
                </a:lnTo>
                <a:lnTo>
                  <a:pt x="1050919" y="266317"/>
                </a:lnTo>
                <a:lnTo>
                  <a:pt x="1057910" y="303530"/>
                </a:lnTo>
                <a:lnTo>
                  <a:pt x="1067724" y="259039"/>
                </a:lnTo>
                <a:lnTo>
                  <a:pt x="1094364" y="217962"/>
                </a:lnTo>
                <a:lnTo>
                  <a:pt x="1133622" y="184017"/>
                </a:lnTo>
                <a:lnTo>
                  <a:pt x="1181293" y="160924"/>
                </a:lnTo>
                <a:lnTo>
                  <a:pt x="1233170" y="152400"/>
                </a:lnTo>
                <a:lnTo>
                  <a:pt x="1938020" y="152400"/>
                </a:lnTo>
                <a:lnTo>
                  <a:pt x="1981964" y="146402"/>
                </a:lnTo>
                <a:lnTo>
                  <a:pt x="2023298" y="129822"/>
                </a:lnTo>
                <a:lnTo>
                  <a:pt x="2059622" y="104775"/>
                </a:lnTo>
                <a:lnTo>
                  <a:pt x="2088538" y="73377"/>
                </a:lnTo>
                <a:lnTo>
                  <a:pt x="2107647" y="37747"/>
                </a:lnTo>
                <a:lnTo>
                  <a:pt x="211455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47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96850"/>
            <a:ext cx="7978776" cy="838200"/>
          </a:xfrm>
        </p:spPr>
        <p:txBody>
          <a:bodyPr/>
          <a:lstStyle/>
          <a:p>
            <a:r>
              <a:rPr lang="en-US" b="1" dirty="0"/>
              <a:t>How a laser cutter works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39519"/>
            <a:ext cx="5894705" cy="4023359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laser produces a small, focused beam of energy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Material struck by a laser beam absorbs the energy; the amount of energy absorbed depends on the properties of the material and of the laser beam.</a:t>
            </a:r>
          </a:p>
        </p:txBody>
      </p:sp>
      <p:sp>
        <p:nvSpPr>
          <p:cNvPr id="4" name="object 10"/>
          <p:cNvSpPr/>
          <p:nvPr/>
        </p:nvSpPr>
        <p:spPr>
          <a:xfrm>
            <a:off x="6955790" y="1239519"/>
            <a:ext cx="2943859" cy="3757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14829" y="5201919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The properties of a CO2 laser, like the IDeATe laser cutter, are well matched to the material properties of plastic, wood, fabric, and paper.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0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395" y="1584806"/>
            <a:ext cx="8589009" cy="547004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laser beam is directed at a horizontal sheet of material by a sequence of mirrors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mirrors are driven by computer-controlled motors so that the laser beam can move in the x, y (along the plane of the bed) or z (vertical) direction. The speed of the laser beam is also computer controlled.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speed and power of the laser can be varied so that the laser either cuts through or only etches the material.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depth of the cut is controlled by the color of the lines in the </a:t>
            </a:r>
            <a:r>
              <a:rPr lang="en-US" dirty="0" err="1"/>
              <a:t>dxf</a:t>
            </a:r>
            <a:r>
              <a:rPr lang="en-US" dirty="0"/>
              <a:t> file.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349250"/>
            <a:ext cx="797877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How a laser cutter works (2)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17270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16" y="654050"/>
            <a:ext cx="7407909" cy="1374139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58" y="2252949"/>
            <a:ext cx="8081342" cy="29546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laser cutter is driven by a DXF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DXF file uses a line (vector) based format</a:t>
            </a:r>
          </a:p>
          <a:p>
            <a:endParaRPr lang="en-US" sz="3200" dirty="0"/>
          </a:p>
          <a:p>
            <a:r>
              <a:rPr lang="en-US" sz="3200" dirty="0"/>
              <a:t>=&gt; We need a create vector-based file to make our part</a:t>
            </a:r>
          </a:p>
        </p:txBody>
      </p:sp>
    </p:spTree>
    <p:extLst>
      <p:ext uri="{BB962C8B-B14F-4D97-AF65-F5344CB8AC3E}">
        <p14:creationId xmlns:p14="http://schemas.microsoft.com/office/powerpoint/2010/main" val="350470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577850"/>
            <a:ext cx="7407909" cy="909575"/>
          </a:xfrm>
        </p:spPr>
        <p:txBody>
          <a:bodyPr/>
          <a:lstStyle/>
          <a:p>
            <a:r>
              <a:rPr lang="en-US" dirty="0"/>
              <a:t>Raster versus Vector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9" y="2372033"/>
            <a:ext cx="3025140" cy="22793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16" y="2340521"/>
            <a:ext cx="3025140" cy="2310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1217" y="4801668"/>
            <a:ext cx="2740163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4" dirty="0"/>
              <a:t>Raster – scanned pixels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7399" y="4782884"/>
            <a:ext cx="2608635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4" dirty="0"/>
              <a:t>Vector – drawn 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70" y="5282869"/>
            <a:ext cx="7749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 TVs use raster technology?</a:t>
            </a:r>
          </a:p>
          <a:p>
            <a:endParaRPr lang="en-US" sz="2800" dirty="0"/>
          </a:p>
          <a:p>
            <a:r>
              <a:rPr lang="en-US" sz="2800" dirty="0"/>
              <a:t>Why do laser cutters use vector technology?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1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425450"/>
            <a:ext cx="7162800" cy="1219200"/>
          </a:xfrm>
        </p:spPr>
        <p:txBody>
          <a:bodyPr/>
          <a:lstStyle/>
          <a:p>
            <a:r>
              <a:rPr lang="en-US" dirty="0"/>
              <a:t>Bitmap (raster) graphics </a:t>
            </a:r>
            <a:br>
              <a:rPr lang="en-US" dirty="0"/>
            </a:br>
            <a:r>
              <a:rPr lang="en-US" sz="1985" dirty="0"/>
              <a:t>(not good for laser cutting)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949450"/>
            <a:ext cx="8589009" cy="456565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Bitmap images contain information about the color of each pixel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Bitmap, raster, or pixel-oriented graphics programs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PhotoShop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MS Paint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Corel Painter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Bitmap graphic formats include GIF, JPEG, PNG, TIFF, XBM, BMP, and PCX.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Screen fonts are stored as bitmaps</a:t>
            </a:r>
          </a:p>
        </p:txBody>
      </p:sp>
    </p:spTree>
    <p:extLst>
      <p:ext uri="{BB962C8B-B14F-4D97-AF65-F5344CB8AC3E}">
        <p14:creationId xmlns:p14="http://schemas.microsoft.com/office/powerpoint/2010/main" val="188847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25450"/>
            <a:ext cx="5410200" cy="982577"/>
          </a:xfrm>
        </p:spPr>
        <p:txBody>
          <a:bodyPr/>
          <a:lstStyle/>
          <a:p>
            <a:r>
              <a:rPr lang="en-US" dirty="0"/>
              <a:t>Vector  graphics </a:t>
            </a:r>
            <a:br>
              <a:rPr lang="en-US" dirty="0"/>
            </a:br>
            <a:r>
              <a:rPr lang="en-US" sz="1985" dirty="0"/>
              <a:t>(good for laser cutting)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2025650"/>
            <a:ext cx="8589009" cy="456565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Vector graphics contain objects with instructions about location, color and size of each object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Vector or object-oriented graphics programs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Adobe Illustrator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Corel Draw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Any CAD or GIS program (</a:t>
            </a:r>
            <a:r>
              <a:rPr lang="en-US" sz="3200" b="1" dirty="0"/>
              <a:t>SolidWorks,</a:t>
            </a:r>
            <a:r>
              <a:rPr lang="en-US" sz="3200" dirty="0"/>
              <a:t> AutoCAD, </a:t>
            </a:r>
            <a:r>
              <a:rPr lang="en-US" sz="3200" dirty="0" err="1"/>
              <a:t>ProE</a:t>
            </a:r>
            <a:r>
              <a:rPr lang="en-US" sz="3200" dirty="0"/>
              <a:t>, </a:t>
            </a:r>
            <a:r>
              <a:rPr lang="en-US" sz="3200" dirty="0" err="1"/>
              <a:t>SketchUp</a:t>
            </a:r>
            <a:r>
              <a:rPr lang="en-US" sz="3200" dirty="0"/>
              <a:t>, ArcGIS,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Vector graphic formats include PICT, EPS, WMF and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TrueType fonts are stored as vector graphics</a:t>
            </a:r>
          </a:p>
        </p:txBody>
      </p:sp>
    </p:spTree>
    <p:extLst>
      <p:ext uri="{BB962C8B-B14F-4D97-AF65-F5344CB8AC3E}">
        <p14:creationId xmlns:p14="http://schemas.microsoft.com/office/powerpoint/2010/main" val="281331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687</Words>
  <Application>Microsoft Office PowerPoint</Application>
  <PresentationFormat>Custom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2d laser cutter</vt:lpstr>
      <vt:lpstr>From Design to Part</vt:lpstr>
      <vt:lpstr>How a laser cutter works (1)</vt:lpstr>
      <vt:lpstr>PowerPoint Presentation</vt:lpstr>
      <vt:lpstr>Recap</vt:lpstr>
      <vt:lpstr>Raster versus Vector</vt:lpstr>
      <vt:lpstr>Bitmap (raster) graphics  (not good for laser cutting)</vt:lpstr>
      <vt:lpstr>Vector  graphics  (good for laser cutting)</vt:lpstr>
      <vt:lpstr>CAD Tools</vt:lpstr>
      <vt:lpstr>CAD drawings</vt:lpstr>
      <vt:lpstr>Rabbit Laser RL-80-1290</vt:lpstr>
      <vt:lpstr>What you need use the laser cutter</vt:lpstr>
      <vt:lpstr>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99-353 SolidWorks and Laser Cutting</dc:title>
  <dc:creator>Dave Touretzky</dc:creator>
  <cp:lastModifiedBy>sfinger</cp:lastModifiedBy>
  <cp:revision>21</cp:revision>
  <cp:lastPrinted>2017-09-03T02:41:38Z</cp:lastPrinted>
  <dcterms:created xsi:type="dcterms:W3CDTF">2017-03-22T22:13:52Z</dcterms:created>
  <dcterms:modified xsi:type="dcterms:W3CDTF">2019-02-26T03:22:03Z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2016-12-04T00:00:00Z</vt:filetime>
  </property>
  <property fmtid="{D5CDD505-2E9C-101B-9397-08002B2CF9AE}" pid="3" name="Creator">
    <vt:lpwstr>Impress</vt:lpwstr>
  </property>
  <property fmtid="{D5CDD505-2E9C-101B-9397-08002B2CF9AE}" pid="4" name="LastSaved">
    <vt:filetime>2016-12-04T00:00:00Z</vt:filetime>
  </property>
</Properties>
</file>